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1" r:id="rId1"/>
    <p:sldMasterId id="2147483672" r:id="rId2"/>
    <p:sldMasterId id="2147483673" r:id="rId3"/>
  </p:sldMasterIdLst>
  <p:notesMasterIdLst>
    <p:notesMasterId r:id="rId29"/>
  </p:notesMasterIdLst>
  <p:sldIdLst>
    <p:sldId id="346" r:id="rId4"/>
    <p:sldId id="362" r:id="rId5"/>
    <p:sldId id="364" r:id="rId6"/>
    <p:sldId id="367" r:id="rId7"/>
    <p:sldId id="368" r:id="rId8"/>
    <p:sldId id="369" r:id="rId9"/>
    <p:sldId id="370" r:id="rId10"/>
    <p:sldId id="371" r:id="rId11"/>
    <p:sldId id="372" r:id="rId12"/>
    <p:sldId id="378" r:id="rId13"/>
    <p:sldId id="387" r:id="rId14"/>
    <p:sldId id="379" r:id="rId15"/>
    <p:sldId id="388" r:id="rId16"/>
    <p:sldId id="389" r:id="rId17"/>
    <p:sldId id="380" r:id="rId18"/>
    <p:sldId id="382" r:id="rId19"/>
    <p:sldId id="383" r:id="rId20"/>
    <p:sldId id="384" r:id="rId21"/>
    <p:sldId id="373" r:id="rId22"/>
    <p:sldId id="374" r:id="rId23"/>
    <p:sldId id="390" r:id="rId24"/>
    <p:sldId id="376" r:id="rId25"/>
    <p:sldId id="377" r:id="rId26"/>
    <p:sldId id="386" r:id="rId27"/>
    <p:sldId id="361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63"/>
    <a:srgbClr val="ECECEC"/>
    <a:srgbClr val="EF4652"/>
    <a:srgbClr val="EBB482"/>
    <a:srgbClr val="444C5D"/>
    <a:srgbClr val="9A9768"/>
    <a:srgbClr val="E74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7"/>
    <p:restoredTop sz="95360"/>
  </p:normalViewPr>
  <p:slideViewPr>
    <p:cSldViewPr snapToGrid="0">
      <p:cViewPr varScale="1">
        <p:scale>
          <a:sx n="78" d="100"/>
          <a:sy n="78" d="100"/>
        </p:scale>
        <p:origin x="91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00000000-1234-1234-1234-123412341234}" type="slidenum">
              <a:rPr lang="hu-HU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‹#›</a:t>
            </a:fld>
            <a:endParaRPr lang="hu-HU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546796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rgbClr val="ECECEC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rgbClr val="ECECEC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Kép helye 3">
            <a:extLst>
              <a:ext uri="{FF2B5EF4-FFF2-40B4-BE49-F238E27FC236}">
                <a16:creationId xmlns:a16="http://schemas.microsoft.com/office/drawing/2014/main" id="{6EAC600C-79B0-3261-751D-F0918BC6CB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900" y="260351"/>
            <a:ext cx="5580063" cy="6300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109156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5" pos="3749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Címdia">
    <p:bg>
      <p:bgPr>
        <a:solidFill>
          <a:srgbClr val="00466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ép helye 3">
            <a:extLst>
              <a:ext uri="{FF2B5EF4-FFF2-40B4-BE49-F238E27FC236}">
                <a16:creationId xmlns:a16="http://schemas.microsoft.com/office/drawing/2014/main" id="{719B8AC6-EB7D-71C7-E0F3-47B27E1E24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pic>
        <p:nvPicPr>
          <p:cNvPr id="3" name="Kép 10">
            <a:extLst>
              <a:ext uri="{FF2B5EF4-FFF2-40B4-BE49-F238E27FC236}">
                <a16:creationId xmlns:a16="http://schemas.microsoft.com/office/drawing/2014/main" id="{318FD4E5-4EB3-D797-2B91-FC03F7C68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781" y="4193229"/>
            <a:ext cx="5832475" cy="2399647"/>
          </a:xfrm>
          <a:prstGeom prst="rect">
            <a:avLst/>
          </a:prstGeom>
        </p:spPr>
      </p:pic>
      <p:pic>
        <p:nvPicPr>
          <p:cNvPr id="4" name="Kép 5">
            <a:extLst>
              <a:ext uri="{FF2B5EF4-FFF2-40B4-BE49-F238E27FC236}">
                <a16:creationId xmlns:a16="http://schemas.microsoft.com/office/drawing/2014/main" id="{B3085B4E-A122-5B02-ECFB-A41FF66E0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48115" b="-3859"/>
          <a:stretch/>
        </p:blipFill>
        <p:spPr>
          <a:xfrm>
            <a:off x="2493286" y="265123"/>
            <a:ext cx="1009415" cy="4094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350C198-83A9-CEA8-853B-E9E3A9BBFB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5576" y="119921"/>
            <a:ext cx="1873039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ép helye 3">
            <a:extLst>
              <a:ext uri="{FF2B5EF4-FFF2-40B4-BE49-F238E27FC236}">
                <a16:creationId xmlns:a16="http://schemas.microsoft.com/office/drawing/2014/main" id="{719B8AC6-EB7D-71C7-E0F3-47B27E1E24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0237DC-E80F-0559-6F7E-F03823B15596}"/>
              </a:ext>
            </a:extLst>
          </p:cNvPr>
          <p:cNvGrpSpPr/>
          <p:nvPr userDrawn="1"/>
        </p:nvGrpSpPr>
        <p:grpSpPr>
          <a:xfrm>
            <a:off x="186289" y="4213555"/>
            <a:ext cx="5946467" cy="2367127"/>
            <a:chOff x="10004103" y="6313766"/>
            <a:chExt cx="972659" cy="38718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3C0DCFE-A847-92B5-FADD-46DA811F9E13}"/>
                </a:ext>
              </a:extLst>
            </p:cNvPr>
            <p:cNvSpPr/>
            <p:nvPr/>
          </p:nvSpPr>
          <p:spPr>
            <a:xfrm>
              <a:off x="10004103" y="6319034"/>
              <a:ext cx="376612" cy="381921"/>
            </a:xfrm>
            <a:custGeom>
              <a:avLst/>
              <a:gdLst>
                <a:gd name="connsiteX0" fmla="*/ 198323 w 376612"/>
                <a:gd name="connsiteY0" fmla="*/ 252306 h 381921"/>
                <a:gd name="connsiteX1" fmla="*/ 127438 w 376612"/>
                <a:gd name="connsiteY1" fmla="*/ 0 h 381921"/>
                <a:gd name="connsiteX2" fmla="*/ 17413 w 376612"/>
                <a:gd name="connsiteY2" fmla="*/ 0 h 381921"/>
                <a:gd name="connsiteX3" fmla="*/ 17413 w 376612"/>
                <a:gd name="connsiteY3" fmla="*/ 10387 h 381921"/>
                <a:gd name="connsiteX4" fmla="*/ 51314 w 376612"/>
                <a:gd name="connsiteY4" fmla="*/ 12947 h 381921"/>
                <a:gd name="connsiteX5" fmla="*/ 51314 w 376612"/>
                <a:gd name="connsiteY5" fmla="*/ 301684 h 381921"/>
                <a:gd name="connsiteX6" fmla="*/ 0 w 376612"/>
                <a:gd name="connsiteY6" fmla="*/ 366266 h 381921"/>
                <a:gd name="connsiteX7" fmla="*/ 0 w 376612"/>
                <a:gd name="connsiteY7" fmla="*/ 376653 h 381921"/>
                <a:gd name="connsiteX8" fmla="*/ 113261 w 376612"/>
                <a:gd name="connsiteY8" fmla="*/ 376653 h 381921"/>
                <a:gd name="connsiteX9" fmla="*/ 113261 w 376612"/>
                <a:gd name="connsiteY9" fmla="*/ 366266 h 381921"/>
                <a:gd name="connsiteX10" fmla="*/ 61947 w 376612"/>
                <a:gd name="connsiteY10" fmla="*/ 301684 h 381921"/>
                <a:gd name="connsiteX11" fmla="*/ 61947 w 376612"/>
                <a:gd name="connsiteY11" fmla="*/ 24388 h 381921"/>
                <a:gd name="connsiteX12" fmla="*/ 68265 w 376612"/>
                <a:gd name="connsiteY12" fmla="*/ 44711 h 381921"/>
                <a:gd name="connsiteX13" fmla="*/ 163497 w 376612"/>
                <a:gd name="connsiteY13" fmla="*/ 381922 h 381921"/>
                <a:gd name="connsiteX14" fmla="*/ 173513 w 376612"/>
                <a:gd name="connsiteY14" fmla="*/ 381922 h 381921"/>
                <a:gd name="connsiteX15" fmla="*/ 270286 w 376612"/>
                <a:gd name="connsiteY15" fmla="*/ 26947 h 381921"/>
                <a:gd name="connsiteX16" fmla="*/ 270286 w 376612"/>
                <a:gd name="connsiteY16" fmla="*/ 331792 h 381921"/>
                <a:gd name="connsiteX17" fmla="*/ 224827 w 376612"/>
                <a:gd name="connsiteY17" fmla="*/ 366115 h 381921"/>
                <a:gd name="connsiteX18" fmla="*/ 224827 w 376612"/>
                <a:gd name="connsiteY18" fmla="*/ 376502 h 381921"/>
                <a:gd name="connsiteX19" fmla="*/ 376613 w 376612"/>
                <a:gd name="connsiteY19" fmla="*/ 376502 h 381921"/>
                <a:gd name="connsiteX20" fmla="*/ 376613 w 376612"/>
                <a:gd name="connsiteY20" fmla="*/ 366115 h 381921"/>
                <a:gd name="connsiteX21" fmla="*/ 335315 w 376612"/>
                <a:gd name="connsiteY21" fmla="*/ 331792 h 381921"/>
                <a:gd name="connsiteX22" fmla="*/ 335315 w 376612"/>
                <a:gd name="connsiteY22" fmla="*/ 44711 h 381921"/>
                <a:gd name="connsiteX23" fmla="*/ 376613 w 376612"/>
                <a:gd name="connsiteY23" fmla="*/ 10387 h 381921"/>
                <a:gd name="connsiteX24" fmla="*/ 376613 w 376612"/>
                <a:gd name="connsiteY24" fmla="*/ 0 h 381921"/>
                <a:gd name="connsiteX25" fmla="*/ 266588 w 376612"/>
                <a:gd name="connsiteY25" fmla="*/ 0 h 381921"/>
                <a:gd name="connsiteX26" fmla="*/ 198323 w 376612"/>
                <a:gd name="connsiteY26" fmla="*/ 252306 h 38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6612" h="381921">
                  <a:moveTo>
                    <a:pt x="198323" y="252306"/>
                  </a:moveTo>
                  <a:lnTo>
                    <a:pt x="127438" y="0"/>
                  </a:lnTo>
                  <a:lnTo>
                    <a:pt x="17413" y="0"/>
                  </a:lnTo>
                  <a:lnTo>
                    <a:pt x="17413" y="10387"/>
                  </a:lnTo>
                  <a:cubicBezTo>
                    <a:pt x="34826" y="10387"/>
                    <a:pt x="44996" y="10387"/>
                    <a:pt x="51314" y="12947"/>
                  </a:cubicBezTo>
                  <a:lnTo>
                    <a:pt x="51314" y="301684"/>
                  </a:lnTo>
                  <a:cubicBezTo>
                    <a:pt x="51314" y="352115"/>
                    <a:pt x="40219" y="366266"/>
                    <a:pt x="0" y="366266"/>
                  </a:cubicBezTo>
                  <a:lnTo>
                    <a:pt x="0" y="376653"/>
                  </a:lnTo>
                  <a:lnTo>
                    <a:pt x="113261" y="376653"/>
                  </a:lnTo>
                  <a:lnTo>
                    <a:pt x="113261" y="366266"/>
                  </a:lnTo>
                  <a:cubicBezTo>
                    <a:pt x="73042" y="366266"/>
                    <a:pt x="61947" y="352265"/>
                    <a:pt x="61947" y="301684"/>
                  </a:cubicBezTo>
                  <a:lnTo>
                    <a:pt x="61947" y="24388"/>
                  </a:lnTo>
                  <a:cubicBezTo>
                    <a:pt x="64104" y="29054"/>
                    <a:pt x="65645" y="35829"/>
                    <a:pt x="68265" y="44711"/>
                  </a:cubicBezTo>
                  <a:lnTo>
                    <a:pt x="163497" y="381922"/>
                  </a:lnTo>
                  <a:lnTo>
                    <a:pt x="173513" y="381922"/>
                  </a:lnTo>
                  <a:lnTo>
                    <a:pt x="270286" y="26947"/>
                  </a:lnTo>
                  <a:lnTo>
                    <a:pt x="270286" y="331792"/>
                  </a:lnTo>
                  <a:cubicBezTo>
                    <a:pt x="270286" y="354674"/>
                    <a:pt x="255133" y="366115"/>
                    <a:pt x="224827" y="366115"/>
                  </a:cubicBezTo>
                  <a:lnTo>
                    <a:pt x="224827" y="376502"/>
                  </a:lnTo>
                  <a:lnTo>
                    <a:pt x="376613" y="376502"/>
                  </a:lnTo>
                  <a:lnTo>
                    <a:pt x="376613" y="366115"/>
                  </a:lnTo>
                  <a:cubicBezTo>
                    <a:pt x="349081" y="366115"/>
                    <a:pt x="335315" y="354674"/>
                    <a:pt x="335315" y="331792"/>
                  </a:cubicBezTo>
                  <a:lnTo>
                    <a:pt x="335315" y="44711"/>
                  </a:lnTo>
                  <a:cubicBezTo>
                    <a:pt x="335315" y="21828"/>
                    <a:pt x="349081" y="10387"/>
                    <a:pt x="376613" y="10387"/>
                  </a:cubicBezTo>
                  <a:lnTo>
                    <a:pt x="376613" y="0"/>
                  </a:lnTo>
                  <a:lnTo>
                    <a:pt x="266588" y="0"/>
                  </a:lnTo>
                  <a:lnTo>
                    <a:pt x="198323" y="252306"/>
                  </a:lnTo>
                  <a:close/>
                </a:path>
              </a:pathLst>
            </a:custGeom>
            <a:solidFill>
              <a:srgbClr val="00466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HU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EB3FA7-48A9-83D1-BC28-5BEB79E70DA7}"/>
                </a:ext>
              </a:extLst>
            </p:cNvPr>
            <p:cNvSpPr/>
            <p:nvPr/>
          </p:nvSpPr>
          <p:spPr>
            <a:xfrm>
              <a:off x="10400748" y="6313766"/>
              <a:ext cx="576014" cy="381921"/>
            </a:xfrm>
            <a:custGeom>
              <a:avLst/>
              <a:gdLst>
                <a:gd name="connsiteX0" fmla="*/ 321754 w 576014"/>
                <a:gd name="connsiteY0" fmla="*/ 270522 h 381921"/>
                <a:gd name="connsiteX1" fmla="*/ 376767 w 576014"/>
                <a:gd name="connsiteY1" fmla="*/ 101464 h 381921"/>
                <a:gd name="connsiteX2" fmla="*/ 431779 w 576014"/>
                <a:gd name="connsiteY2" fmla="*/ 270522 h 381921"/>
                <a:gd name="connsiteX3" fmla="*/ 321754 w 576014"/>
                <a:gd name="connsiteY3" fmla="*/ 270522 h 381921"/>
                <a:gd name="connsiteX4" fmla="*/ 523313 w 576014"/>
                <a:gd name="connsiteY4" fmla="*/ 336158 h 381921"/>
                <a:gd name="connsiteX5" fmla="*/ 410514 w 576014"/>
                <a:gd name="connsiteY5" fmla="*/ 0 h 381921"/>
                <a:gd name="connsiteX6" fmla="*/ 399881 w 576014"/>
                <a:gd name="connsiteY6" fmla="*/ 0 h 381921"/>
                <a:gd name="connsiteX7" fmla="*/ 290319 w 576014"/>
                <a:gd name="connsiteY7" fmla="*/ 331491 h 381921"/>
                <a:gd name="connsiteX8" fmla="*/ 239004 w 576014"/>
                <a:gd name="connsiteY8" fmla="*/ 371535 h 381921"/>
                <a:gd name="connsiteX9" fmla="*/ 177674 w 576014"/>
                <a:gd name="connsiteY9" fmla="*/ 337211 h 381921"/>
                <a:gd name="connsiteX10" fmla="*/ 177674 w 576014"/>
                <a:gd name="connsiteY10" fmla="*/ 49980 h 381921"/>
                <a:gd name="connsiteX11" fmla="*/ 203562 w 576014"/>
                <a:gd name="connsiteY11" fmla="*/ 15656 h 381921"/>
                <a:gd name="connsiteX12" fmla="*/ 280302 w 576014"/>
                <a:gd name="connsiteY12" fmla="*/ 171767 h 381921"/>
                <a:gd name="connsiteX13" fmla="*/ 289856 w 576014"/>
                <a:gd name="connsiteY13" fmla="*/ 171767 h 381921"/>
                <a:gd name="connsiteX14" fmla="*/ 289856 w 576014"/>
                <a:gd name="connsiteY14" fmla="*/ 5269 h 381921"/>
                <a:gd name="connsiteX15" fmla="*/ 0 w 576014"/>
                <a:gd name="connsiteY15" fmla="*/ 5269 h 381921"/>
                <a:gd name="connsiteX16" fmla="*/ 0 w 576014"/>
                <a:gd name="connsiteY16" fmla="*/ 171767 h 381921"/>
                <a:gd name="connsiteX17" fmla="*/ 10016 w 576014"/>
                <a:gd name="connsiteY17" fmla="*/ 171767 h 381921"/>
                <a:gd name="connsiteX18" fmla="*/ 86757 w 576014"/>
                <a:gd name="connsiteY18" fmla="*/ 15656 h 381921"/>
                <a:gd name="connsiteX19" fmla="*/ 112645 w 576014"/>
                <a:gd name="connsiteY19" fmla="*/ 49980 h 381921"/>
                <a:gd name="connsiteX20" fmla="*/ 112645 w 576014"/>
                <a:gd name="connsiteY20" fmla="*/ 337211 h 381921"/>
                <a:gd name="connsiteX21" fmla="*/ 38524 w 576014"/>
                <a:gd name="connsiteY21" fmla="*/ 371535 h 381921"/>
                <a:gd name="connsiteX22" fmla="*/ 38524 w 576014"/>
                <a:gd name="connsiteY22" fmla="*/ 381922 h 381921"/>
                <a:gd name="connsiteX23" fmla="*/ 346872 w 576014"/>
                <a:gd name="connsiteY23" fmla="*/ 381922 h 381921"/>
                <a:gd name="connsiteX24" fmla="*/ 346872 w 576014"/>
                <a:gd name="connsiteY24" fmla="*/ 371535 h 381921"/>
                <a:gd name="connsiteX25" fmla="*/ 300797 w 576014"/>
                <a:gd name="connsiteY25" fmla="*/ 333598 h 381921"/>
                <a:gd name="connsiteX26" fmla="*/ 317748 w 576014"/>
                <a:gd name="connsiteY26" fmla="*/ 281060 h 381921"/>
                <a:gd name="connsiteX27" fmla="*/ 434707 w 576014"/>
                <a:gd name="connsiteY27" fmla="*/ 281060 h 381921"/>
                <a:gd name="connsiteX28" fmla="*/ 449501 w 576014"/>
                <a:gd name="connsiteY28" fmla="*/ 326824 h 381921"/>
                <a:gd name="connsiteX29" fmla="*/ 410360 w 576014"/>
                <a:gd name="connsiteY29" fmla="*/ 371535 h 381921"/>
                <a:gd name="connsiteX30" fmla="*/ 410360 w 576014"/>
                <a:gd name="connsiteY30" fmla="*/ 381922 h 381921"/>
                <a:gd name="connsiteX31" fmla="*/ 576014 w 576014"/>
                <a:gd name="connsiteY31" fmla="*/ 381922 h 381921"/>
                <a:gd name="connsiteX32" fmla="*/ 576014 w 576014"/>
                <a:gd name="connsiteY32" fmla="*/ 371535 h 381921"/>
                <a:gd name="connsiteX33" fmla="*/ 523159 w 576014"/>
                <a:gd name="connsiteY33" fmla="*/ 336158 h 38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6014" h="381921">
                  <a:moveTo>
                    <a:pt x="321754" y="270522"/>
                  </a:moveTo>
                  <a:lnTo>
                    <a:pt x="376767" y="101464"/>
                  </a:lnTo>
                  <a:lnTo>
                    <a:pt x="431779" y="270522"/>
                  </a:lnTo>
                  <a:lnTo>
                    <a:pt x="321754" y="270522"/>
                  </a:lnTo>
                  <a:close/>
                  <a:moveTo>
                    <a:pt x="523313" y="336158"/>
                  </a:moveTo>
                  <a:lnTo>
                    <a:pt x="410514" y="0"/>
                  </a:lnTo>
                  <a:lnTo>
                    <a:pt x="399881" y="0"/>
                  </a:lnTo>
                  <a:lnTo>
                    <a:pt x="290319" y="331491"/>
                  </a:lnTo>
                  <a:cubicBezTo>
                    <a:pt x="281073" y="359642"/>
                    <a:pt x="265971" y="371535"/>
                    <a:pt x="239004" y="371535"/>
                  </a:cubicBezTo>
                  <a:cubicBezTo>
                    <a:pt x="198117" y="371535"/>
                    <a:pt x="177674" y="360094"/>
                    <a:pt x="177674" y="337211"/>
                  </a:cubicBezTo>
                  <a:lnTo>
                    <a:pt x="177674" y="49980"/>
                  </a:lnTo>
                  <a:cubicBezTo>
                    <a:pt x="177674" y="27097"/>
                    <a:pt x="186303" y="15656"/>
                    <a:pt x="203562" y="15656"/>
                  </a:cubicBezTo>
                  <a:cubicBezTo>
                    <a:pt x="243781" y="15656"/>
                    <a:pt x="280302" y="79184"/>
                    <a:pt x="280302" y="171767"/>
                  </a:cubicBezTo>
                  <a:lnTo>
                    <a:pt x="289856" y="171767"/>
                  </a:lnTo>
                  <a:lnTo>
                    <a:pt x="289856" y="5269"/>
                  </a:lnTo>
                  <a:lnTo>
                    <a:pt x="0" y="5269"/>
                  </a:lnTo>
                  <a:lnTo>
                    <a:pt x="0" y="171767"/>
                  </a:lnTo>
                  <a:lnTo>
                    <a:pt x="10016" y="171767"/>
                  </a:lnTo>
                  <a:cubicBezTo>
                    <a:pt x="10016" y="79184"/>
                    <a:pt x="46537" y="15656"/>
                    <a:pt x="86757" y="15656"/>
                  </a:cubicBezTo>
                  <a:cubicBezTo>
                    <a:pt x="104015" y="15656"/>
                    <a:pt x="112645" y="27097"/>
                    <a:pt x="112645" y="49980"/>
                  </a:cubicBezTo>
                  <a:lnTo>
                    <a:pt x="112645" y="337211"/>
                  </a:lnTo>
                  <a:cubicBezTo>
                    <a:pt x="112645" y="360094"/>
                    <a:pt x="87938" y="371535"/>
                    <a:pt x="38524" y="371535"/>
                  </a:cubicBezTo>
                  <a:lnTo>
                    <a:pt x="38524" y="381922"/>
                  </a:lnTo>
                  <a:lnTo>
                    <a:pt x="346872" y="381922"/>
                  </a:lnTo>
                  <a:lnTo>
                    <a:pt x="346872" y="371535"/>
                  </a:lnTo>
                  <a:cubicBezTo>
                    <a:pt x="305112" y="371535"/>
                    <a:pt x="291859" y="361147"/>
                    <a:pt x="300797" y="333598"/>
                  </a:cubicBezTo>
                  <a:lnTo>
                    <a:pt x="317748" y="281060"/>
                  </a:lnTo>
                  <a:lnTo>
                    <a:pt x="434707" y="281060"/>
                  </a:lnTo>
                  <a:lnTo>
                    <a:pt x="449501" y="326824"/>
                  </a:lnTo>
                  <a:cubicBezTo>
                    <a:pt x="461212" y="363255"/>
                    <a:pt x="453199" y="371535"/>
                    <a:pt x="410360" y="371535"/>
                  </a:cubicBezTo>
                  <a:lnTo>
                    <a:pt x="410360" y="381922"/>
                  </a:lnTo>
                  <a:lnTo>
                    <a:pt x="576014" y="381922"/>
                  </a:lnTo>
                  <a:lnTo>
                    <a:pt x="576014" y="371535"/>
                  </a:lnTo>
                  <a:cubicBezTo>
                    <a:pt x="548482" y="371234"/>
                    <a:pt x="530864" y="359441"/>
                    <a:pt x="523159" y="336158"/>
                  </a:cubicBezTo>
                </a:path>
              </a:pathLst>
            </a:custGeom>
            <a:solidFill>
              <a:srgbClr val="00466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HU" dirty="0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7DAE585-B1ED-E5CB-0F0F-137169359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35576" y="139018"/>
            <a:ext cx="3521530" cy="6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EF993-4E9D-9F6B-2219-B000A7A98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782" y="1362195"/>
            <a:ext cx="5467965" cy="130307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11610182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791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66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3749">
          <p15:clr>
            <a:srgbClr val="FBAE40"/>
          </p15:clr>
        </p15:guide>
        <p15:guide id="6" orient="horz" pos="4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;p3">
            <a:extLst>
              <a:ext uri="{FF2B5EF4-FFF2-40B4-BE49-F238E27FC236}">
                <a16:creationId xmlns:a16="http://schemas.microsoft.com/office/drawing/2014/main" id="{83C4C746-2FFA-CA4F-109C-4EAF5847762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1362195"/>
            <a:ext cx="11628438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228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5" pos="3817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1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716891"/>
            <a:ext cx="11397464" cy="1025412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82441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2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6030F-5A5E-0F93-810D-A45C8F65E3E1}"/>
              </a:ext>
            </a:extLst>
          </p:cNvPr>
          <p:cNvSpPr/>
          <p:nvPr userDrawn="1"/>
        </p:nvSpPr>
        <p:spPr>
          <a:xfrm>
            <a:off x="9479280" y="6048104"/>
            <a:ext cx="2712720" cy="8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79ADEF4-0F84-9ACC-9FCB-12A02B1B30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1" y="350520"/>
            <a:ext cx="5539550" cy="62179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29EA3B-2181-B0CB-3609-8768F071AB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8" y="3939589"/>
            <a:ext cx="6047633" cy="63182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A06D05-A869-F559-B5A3-679CBBA3D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4736514"/>
            <a:ext cx="6048376" cy="160432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408904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2BE959-F106-5BEF-12A5-BD9B3237CC78}"/>
              </a:ext>
            </a:extLst>
          </p:cNvPr>
          <p:cNvSpPr/>
          <p:nvPr userDrawn="1"/>
        </p:nvSpPr>
        <p:spPr>
          <a:xfrm>
            <a:off x="9479280" y="6048104"/>
            <a:ext cx="2712720" cy="8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29EA3B-2181-B0CB-3609-8768F071AB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299803"/>
            <a:ext cx="5396756" cy="187056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A06D05-A869-F559-B5A3-679CBBA3D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2335471"/>
            <a:ext cx="5397500" cy="3599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A334D-98D4-37A2-FBEB-1AAAD8EF819F}"/>
              </a:ext>
            </a:extLst>
          </p:cNvPr>
          <p:cNvSpPr/>
          <p:nvPr userDrawn="1"/>
        </p:nvSpPr>
        <p:spPr>
          <a:xfrm>
            <a:off x="10590796" y="6048104"/>
            <a:ext cx="1601203" cy="80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79ADEF4-0F84-9ACC-9FCB-12A02B1B30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279656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3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1538547"/>
            <a:ext cx="5396756" cy="63182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2335471"/>
            <a:ext cx="5397500" cy="3624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97BA9E4-8689-3688-1BB5-309A4CD21D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49680" y="1538547"/>
            <a:ext cx="5396756" cy="63182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5DCF55-1E77-AE69-E562-76B0B6E2DE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6507" y="2335471"/>
            <a:ext cx="5397500" cy="3624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08174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7EE261-37F7-551A-D688-E4BCB6FFCF8A}"/>
              </a:ext>
            </a:extLst>
          </p:cNvPr>
          <p:cNvSpPr/>
          <p:nvPr userDrawn="1"/>
        </p:nvSpPr>
        <p:spPr>
          <a:xfrm>
            <a:off x="9758598" y="6115986"/>
            <a:ext cx="2433402" cy="73863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10700B9-B1EE-3525-4C22-014F58F150D7}"/>
              </a:ext>
            </a:extLst>
          </p:cNvPr>
          <p:cNvSpPr txBox="1"/>
          <p:nvPr userDrawn="1"/>
        </p:nvSpPr>
        <p:spPr>
          <a:xfrm>
            <a:off x="4877564" y="6303837"/>
            <a:ext cx="1157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hasCustomPrompt="1"/>
          </p:nvPr>
        </p:nvSpPr>
        <p:spPr>
          <a:xfrm>
            <a:off x="281782" y="1401951"/>
            <a:ext cx="5753516" cy="320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</a:t>
            </a:r>
            <a:br>
              <a:rPr lang="hu-HU" dirty="0"/>
            </a:br>
            <a:r>
              <a:rPr lang="hu-HU" dirty="0"/>
              <a:t>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9" name="Kép helye 3">
            <a:extLst>
              <a:ext uri="{FF2B5EF4-FFF2-40B4-BE49-F238E27FC236}">
                <a16:creationId xmlns:a16="http://schemas.microsoft.com/office/drawing/2014/main" id="{16D88DD7-AEBC-9DC1-C588-ADC95C4CAE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60350"/>
            <a:ext cx="5580063" cy="63007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324788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546796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Kép helye 3">
            <a:extLst>
              <a:ext uri="{FF2B5EF4-FFF2-40B4-BE49-F238E27FC236}">
                <a16:creationId xmlns:a16="http://schemas.microsoft.com/office/drawing/2014/main" id="{6EAC600C-79B0-3261-751D-F0918BC6CB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900" y="260351"/>
            <a:ext cx="5580063" cy="6300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A00DA-4419-0E81-9247-8666B125F18B}"/>
              </a:ext>
            </a:extLst>
          </p:cNvPr>
          <p:cNvSpPr/>
          <p:nvPr userDrawn="1"/>
        </p:nvSpPr>
        <p:spPr>
          <a:xfrm>
            <a:off x="9758598" y="6115986"/>
            <a:ext cx="2433402" cy="73863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62820CF-A7C8-1386-AAE9-B9171A9A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35576" y="185530"/>
            <a:ext cx="3521530" cy="5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66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3749">
          <p15:clr>
            <a:srgbClr val="FBAE40"/>
          </p15:clr>
        </p15:guide>
        <p15:guide id="6" orient="horz" pos="41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18B2075-1E84-0585-B01C-BE795A70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" r="48115" b="-3859"/>
          <a:stretch/>
        </p:blipFill>
        <p:spPr>
          <a:xfrm>
            <a:off x="2493286" y="265123"/>
            <a:ext cx="1009415" cy="4094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973E6D-3542-6636-9B88-A79B04D1DC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5576" y="119921"/>
            <a:ext cx="1873039" cy="66298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9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7">
            <a:extLst>
              <a:ext uri="{FF2B5EF4-FFF2-40B4-BE49-F238E27FC236}">
                <a16:creationId xmlns:a16="http://schemas.microsoft.com/office/drawing/2014/main" id="{51BD8985-5B13-F42A-B217-DAE83F86A351}"/>
              </a:ext>
            </a:extLst>
          </p:cNvPr>
          <p:cNvSpPr txBox="1"/>
          <p:nvPr userDrawn="1"/>
        </p:nvSpPr>
        <p:spPr>
          <a:xfrm>
            <a:off x="304624" y="6455229"/>
            <a:ext cx="93183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000" b="0" i="0" dirty="0">
                <a:solidFill>
                  <a:srgbClr val="004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E44607F-BF61-6391-0B47-488D91051C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807" b="807"/>
          <a:stretch/>
        </p:blipFill>
        <p:spPr>
          <a:xfrm>
            <a:off x="9895359" y="6339636"/>
            <a:ext cx="2166011" cy="3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27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79" r:id="rId3"/>
    <p:sldLayoutId id="2147483665" r:id="rId4"/>
    <p:sldLayoutId id="2147483668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6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8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mailto:mszokem@gmail.com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31B5BD-642B-15A3-62C3-38A9DBC2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81" y="1228437"/>
            <a:ext cx="5467965" cy="3962400"/>
          </a:xfrm>
        </p:spPr>
        <p:txBody>
          <a:bodyPr/>
          <a:lstStyle/>
          <a:p>
            <a:r>
              <a:rPr lang="hu-HU" sz="6600" dirty="0" smtClean="0"/>
              <a:t>Gondolatok a </a:t>
            </a:r>
            <a:r>
              <a:rPr lang="hu-HU" sz="6600" i="1" dirty="0" smtClean="0"/>
              <a:t>Hortobágy </a:t>
            </a:r>
            <a:r>
              <a:rPr lang="hu-HU" sz="6600" dirty="0" smtClean="0"/>
              <a:t>név eredetéről</a:t>
            </a:r>
            <a:endParaRPr lang="en-HU" sz="6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26A29-11FB-BEE5-1BC6-72550AD698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435" y="5514109"/>
            <a:ext cx="6025573" cy="1047029"/>
          </a:xfrm>
        </p:spPr>
        <p:txBody>
          <a:bodyPr/>
          <a:lstStyle/>
          <a:p>
            <a:r>
              <a:rPr lang="hu-HU" sz="2000" dirty="0" smtClean="0"/>
              <a:t>KÖTELES-SZŐKE MELINDA</a:t>
            </a:r>
            <a:r>
              <a:rPr lang="en-HU" sz="2000" dirty="0" smtClean="0"/>
              <a:t> </a:t>
            </a:r>
            <a:endParaRPr lang="hu-HU" sz="2000" dirty="0"/>
          </a:p>
          <a:p>
            <a:r>
              <a:rPr lang="en-HU" sz="2000" dirty="0" smtClean="0"/>
              <a:t>T</a:t>
            </a:r>
            <a:r>
              <a:rPr lang="hu-HU" sz="2000" dirty="0" err="1" smtClean="0"/>
              <a:t>udományos</a:t>
            </a:r>
            <a:r>
              <a:rPr lang="hu-HU" sz="2000" dirty="0" smtClean="0"/>
              <a:t> munkatárs  </a:t>
            </a:r>
            <a:r>
              <a:rPr lang="hu-HU" dirty="0" smtClean="0"/>
              <a:t>                           Fotó: Harangi Mária    </a:t>
            </a:r>
            <a:endParaRPr lang="en-HU" dirty="0"/>
          </a:p>
        </p:txBody>
      </p:sp>
      <p:pic>
        <p:nvPicPr>
          <p:cNvPr id="2" name="Kép helye 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r="20480"/>
          <a:stretch>
            <a:fillRect/>
          </a:stretch>
        </p:blipFill>
        <p:spPr>
          <a:xfrm>
            <a:off x="6238009" y="260350"/>
            <a:ext cx="5580063" cy="6300788"/>
          </a:xfrm>
        </p:spPr>
      </p:pic>
    </p:spTree>
    <p:extLst>
      <p:ext uri="{BB962C8B-B14F-4D97-AF65-F5344CB8AC3E}">
        <p14:creationId xmlns:p14="http://schemas.microsoft.com/office/powerpoint/2010/main" val="9307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? Település vagy birtok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1214/1550: villa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Orobag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(</a:t>
            </a:r>
            <a:r>
              <a:rPr lang="hu-HU" dirty="0" smtClean="0"/>
              <a:t>VR</a:t>
            </a:r>
            <a:r>
              <a:rPr lang="hu-HU" dirty="0"/>
              <a:t>. 288 § 191. l</a:t>
            </a:r>
            <a:r>
              <a:rPr lang="hu-HU" dirty="0" smtClean="0"/>
              <a:t>.)</a:t>
            </a:r>
          </a:p>
          <a:p>
            <a:r>
              <a:rPr lang="hu-HU" dirty="0"/>
              <a:t>1390: p. </a:t>
            </a:r>
            <a:r>
              <a:rPr lang="hu-HU" i="1" dirty="0" err="1" smtClean="0"/>
              <a:t>Ortobag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cap="small" dirty="0" smtClean="0"/>
              <a:t>Németh</a:t>
            </a:r>
            <a:r>
              <a:rPr lang="hu-HU" dirty="0" smtClean="0"/>
              <a:t> </a:t>
            </a:r>
            <a:r>
              <a:rPr lang="hu-HU" dirty="0"/>
              <a:t>2023: </a:t>
            </a:r>
            <a:r>
              <a:rPr lang="hu-HU" dirty="0" smtClean="0"/>
              <a:t>177)</a:t>
            </a:r>
          </a:p>
          <a:p>
            <a:endParaRPr lang="hu-HU" dirty="0">
              <a:latin typeface="+mj-lt"/>
              <a:cs typeface="Times New Roman" panose="02020603050405020304" pitchFamily="18" charset="0"/>
            </a:endParaRPr>
          </a:p>
          <a:p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Possessio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falu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jelentésben is a 13. századtól.</a:t>
            </a:r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i="1" dirty="0" smtClean="0"/>
              <a:t>Hortobágy</a:t>
            </a:r>
            <a:r>
              <a:rPr lang="hu-HU" dirty="0" smtClean="0"/>
              <a:t> név első adata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pPr algn="just"/>
            <a:r>
              <a:rPr lang="hu-HU" sz="2600" dirty="0" smtClean="0">
                <a:latin typeface="+mj-lt"/>
                <a:cs typeface="Times New Roman" panose="02020603050405020304" pitchFamily="18" charset="0"/>
              </a:rPr>
              <a:t>1067/1267: </a:t>
            </a:r>
            <a:r>
              <a:rPr lang="hu-HU" sz="2600" dirty="0" err="1">
                <a:solidFill>
                  <a:schemeClr val="tx1"/>
                </a:solidFill>
                <a:latin typeface="+mj-lt"/>
              </a:rPr>
              <a:t>marchia</a:t>
            </a:r>
            <a:r>
              <a:rPr lang="hu-HU" sz="26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2600" i="1" dirty="0" err="1" smtClean="0">
                <a:solidFill>
                  <a:schemeClr val="tx1"/>
                </a:solidFill>
                <a:latin typeface="+mj-lt"/>
              </a:rPr>
              <a:t>Chartẏbak</a:t>
            </a:r>
            <a:r>
              <a:rPr lang="hu-HU" sz="2600" b="1" dirty="0">
                <a:latin typeface="+mj-lt"/>
              </a:rPr>
              <a:t> </a:t>
            </a:r>
            <a:r>
              <a:rPr lang="hu-HU" sz="2600" dirty="0" smtClean="0">
                <a:latin typeface="+mj-lt"/>
              </a:rPr>
              <a:t>(DHA. 1: 184)</a:t>
            </a:r>
          </a:p>
          <a:p>
            <a:pPr algn="just"/>
            <a:endParaRPr lang="hu-HU" sz="2600" dirty="0">
              <a:latin typeface="+mj-lt"/>
            </a:endParaRPr>
          </a:p>
          <a:p>
            <a:pPr algn="just"/>
            <a:r>
              <a:rPr lang="hu-HU" sz="2600" dirty="0">
                <a:cs typeface="Times New Roman" panose="02020603050405020304" pitchFamily="18" charset="0"/>
              </a:rPr>
              <a:t>'határ'</a:t>
            </a:r>
            <a:r>
              <a:rPr lang="hu-HU" sz="2600" dirty="0" smtClean="0">
                <a:latin typeface="+mj-lt"/>
              </a:rPr>
              <a:t> jelentésben a </a:t>
            </a:r>
            <a:r>
              <a:rPr lang="hu-HU" sz="2600" i="1" dirty="0" smtClean="0">
                <a:latin typeface="+mj-lt"/>
              </a:rPr>
              <a:t>terminus</a:t>
            </a:r>
            <a:r>
              <a:rPr lang="hu-HU" sz="2600" dirty="0" smtClean="0">
                <a:latin typeface="+mj-lt"/>
              </a:rPr>
              <a:t> </a:t>
            </a:r>
            <a:r>
              <a:rPr lang="hu-HU" sz="2600" dirty="0" smtClean="0">
                <a:latin typeface="+mj-lt"/>
              </a:rPr>
              <a:t>vagy a </a:t>
            </a:r>
            <a:r>
              <a:rPr lang="hu-HU" sz="2600" i="1" dirty="0" err="1" smtClean="0">
                <a:latin typeface="+mj-lt"/>
              </a:rPr>
              <a:t>meta</a:t>
            </a:r>
            <a:r>
              <a:rPr lang="hu-HU" sz="2600" dirty="0" smtClean="0">
                <a:latin typeface="+mj-lt"/>
              </a:rPr>
              <a:t> gyakori</a:t>
            </a:r>
          </a:p>
          <a:p>
            <a:pPr algn="just"/>
            <a:endParaRPr lang="hu-HU" sz="2800" dirty="0" smtClean="0">
              <a:latin typeface="+mj-lt"/>
            </a:endParaRPr>
          </a:p>
          <a:p>
            <a:pPr algn="just"/>
            <a:r>
              <a:rPr lang="hu-HU" sz="2600" dirty="0" smtClean="0">
                <a:latin typeface="+mj-lt"/>
              </a:rPr>
              <a:t>1067/1267: </a:t>
            </a:r>
            <a:r>
              <a:rPr lang="hu-HU" sz="2600" dirty="0" err="1" smtClean="0">
                <a:latin typeface="+mj-lt"/>
              </a:rPr>
              <a:t>cuius</a:t>
            </a:r>
            <a:r>
              <a:rPr lang="hu-HU" sz="2600" dirty="0" smtClean="0">
                <a:latin typeface="+mj-lt"/>
              </a:rPr>
              <a:t> </a:t>
            </a:r>
            <a:r>
              <a:rPr lang="hu-HU" sz="2600" dirty="0" err="1" smtClean="0">
                <a:latin typeface="+mj-lt"/>
              </a:rPr>
              <a:t>marchia</a:t>
            </a:r>
            <a:r>
              <a:rPr lang="hu-HU" sz="2600" dirty="0" smtClean="0">
                <a:latin typeface="+mj-lt"/>
              </a:rPr>
              <a:t> </a:t>
            </a:r>
            <a:r>
              <a:rPr lang="hu-HU" sz="2600" dirty="0" err="1" smtClean="0">
                <a:latin typeface="+mj-lt"/>
              </a:rPr>
              <a:t>incipit</a:t>
            </a:r>
            <a:r>
              <a:rPr lang="hu-HU" sz="2600" dirty="0" smtClean="0">
                <a:latin typeface="+mj-lt"/>
              </a:rPr>
              <a:t> (magyarul: amelynek a határa kezdődik)</a:t>
            </a:r>
          </a:p>
          <a:p>
            <a:pPr algn="just"/>
            <a:endParaRPr lang="hu-HU" sz="2600" dirty="0" smtClean="0">
              <a:latin typeface="+mj-lt"/>
            </a:endParaRPr>
          </a:p>
          <a:p>
            <a:pPr algn="just"/>
            <a:r>
              <a:rPr lang="hu-HU" sz="2600" dirty="0" err="1" smtClean="0">
                <a:latin typeface="+mj-lt"/>
              </a:rPr>
              <a:t>marchia</a:t>
            </a:r>
            <a:r>
              <a:rPr lang="hu-HU" sz="2600" dirty="0" smtClean="0">
                <a:latin typeface="+mj-lt"/>
              </a:rPr>
              <a:t> </a:t>
            </a:r>
            <a:r>
              <a:rPr lang="hu-HU" sz="2600" dirty="0" smtClean="0">
                <a:latin typeface="+mj-lt"/>
                <a:cs typeface="Times New Roman" panose="02020603050405020304" pitchFamily="18" charset="0"/>
              </a:rPr>
              <a:t>'határ'‚ de 'határispánság' is</a:t>
            </a:r>
            <a:endParaRPr lang="hu-HU" sz="2600" dirty="0">
              <a:latin typeface="+mj-lt"/>
            </a:endParaRPr>
          </a:p>
          <a:p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? </a:t>
            </a:r>
            <a:r>
              <a:rPr lang="hu-HU" i="1" dirty="0" smtClean="0"/>
              <a:t>Hortobágy</a:t>
            </a:r>
            <a:r>
              <a:rPr lang="hu-HU" dirty="0" smtClean="0"/>
              <a:t> víznév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hu-HU" i="1" dirty="0" smtClean="0"/>
              <a:t>Hortobágy</a:t>
            </a:r>
            <a:r>
              <a:rPr lang="hu-HU" dirty="0" smtClean="0"/>
              <a:t> településnév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hu-HU" dirty="0" smtClean="0">
                <a:latin typeface="+mj-lt"/>
                <a:cs typeface="Times New Roman" panose="02020603050405020304" pitchFamily="18" charset="0"/>
              </a:rPr>
              <a:t>A településnév vagy birtoknév és a víznév első előfordulása nem segít </a:t>
            </a:r>
          </a:p>
          <a:p>
            <a:pPr algn="just"/>
            <a:endParaRPr lang="hu-HU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dirty="0">
                <a:cs typeface="Times New Roman" panose="02020603050405020304" pitchFamily="18" charset="0"/>
              </a:rPr>
              <a:t>1067/1267: </a:t>
            </a:r>
            <a:r>
              <a:rPr lang="hu-HU" dirty="0" err="1">
                <a:solidFill>
                  <a:schemeClr val="tx1"/>
                </a:solidFill>
              </a:rPr>
              <a:t>marchia</a:t>
            </a:r>
            <a:r>
              <a:rPr lang="hu-HU" dirty="0"/>
              <a:t> </a:t>
            </a:r>
            <a:r>
              <a:rPr lang="hu-HU" b="1" i="1" dirty="0" err="1"/>
              <a:t>Chartẏbak</a:t>
            </a:r>
            <a:r>
              <a:rPr lang="hu-HU" b="1" dirty="0"/>
              <a:t>:</a:t>
            </a:r>
            <a:r>
              <a:rPr lang="hu-HU" dirty="0"/>
              <a:t> ab </a:t>
            </a:r>
            <a:r>
              <a:rPr lang="hu-HU" dirty="0" err="1"/>
              <a:t>occidente</a:t>
            </a:r>
            <a:r>
              <a:rPr lang="hu-HU" dirty="0"/>
              <a:t> ex parte </a:t>
            </a:r>
            <a:r>
              <a:rPr lang="hu-HU" b="1" i="1" dirty="0" err="1"/>
              <a:t>Chartẏbak</a:t>
            </a:r>
            <a:r>
              <a:rPr lang="hu-HU" b="1" dirty="0"/>
              <a:t> </a:t>
            </a:r>
            <a:r>
              <a:rPr lang="hu-HU" dirty="0"/>
              <a:t>in </a:t>
            </a:r>
            <a:r>
              <a:rPr lang="hu-HU" dirty="0" err="1"/>
              <a:t>capite</a:t>
            </a:r>
            <a:r>
              <a:rPr lang="hu-HU" dirty="0"/>
              <a:t> </a:t>
            </a:r>
            <a:r>
              <a:rPr lang="hu-HU" dirty="0" err="1"/>
              <a:t>acervus</a:t>
            </a:r>
            <a:r>
              <a:rPr lang="hu-HU" dirty="0"/>
              <a:t> </a:t>
            </a:r>
            <a:r>
              <a:rPr lang="hu-HU" i="1" dirty="0" err="1"/>
              <a:t>Basẏ</a:t>
            </a:r>
            <a:r>
              <a:rPr lang="hu-HU" i="1" dirty="0"/>
              <a:t>,</a:t>
            </a:r>
            <a:r>
              <a:rPr lang="hu-HU" dirty="0"/>
              <a:t> inde ad </a:t>
            </a:r>
            <a:r>
              <a:rPr lang="hu-HU" dirty="0" err="1"/>
              <a:t>viam</a:t>
            </a:r>
            <a:r>
              <a:rPr lang="hu-HU" dirty="0"/>
              <a:t>, </a:t>
            </a:r>
            <a:r>
              <a:rPr lang="hu-HU" dirty="0" err="1"/>
              <a:t>que</a:t>
            </a:r>
            <a:r>
              <a:rPr lang="hu-HU" dirty="0"/>
              <a:t> </a:t>
            </a:r>
            <a:r>
              <a:rPr lang="hu-HU" dirty="0" err="1"/>
              <a:t>venit</a:t>
            </a:r>
            <a:r>
              <a:rPr lang="hu-HU" dirty="0"/>
              <a:t> </a:t>
            </a:r>
            <a:r>
              <a:rPr lang="hu-HU" i="1" dirty="0" err="1"/>
              <a:t>Zondonek</a:t>
            </a:r>
            <a:r>
              <a:rPr lang="hu-HU" dirty="0"/>
              <a:t> et ducit ad </a:t>
            </a:r>
            <a:r>
              <a:rPr lang="hu-HU" i="1" dirty="0" err="1"/>
              <a:t>Chegen</a:t>
            </a:r>
            <a:r>
              <a:rPr lang="hu-HU" dirty="0"/>
              <a:t> </a:t>
            </a:r>
            <a:r>
              <a:rPr lang="hu-HU" dirty="0" err="1"/>
              <a:t>usque</a:t>
            </a:r>
            <a:r>
              <a:rPr lang="hu-HU" dirty="0"/>
              <a:t> ad </a:t>
            </a:r>
            <a:r>
              <a:rPr lang="hu-HU" dirty="0" err="1"/>
              <a:t>angulum</a:t>
            </a:r>
            <a:r>
              <a:rPr lang="hu-HU" dirty="0"/>
              <a:t> </a:t>
            </a:r>
            <a:r>
              <a:rPr lang="hu-HU" dirty="0" err="1"/>
              <a:t>vally</a:t>
            </a:r>
            <a:r>
              <a:rPr lang="hu-HU" dirty="0"/>
              <a:t>, inde </a:t>
            </a:r>
            <a:r>
              <a:rPr lang="hu-HU" dirty="0" err="1"/>
              <a:t>flectitur</a:t>
            </a:r>
            <a:r>
              <a:rPr lang="hu-HU" dirty="0"/>
              <a:t> per </a:t>
            </a:r>
            <a:r>
              <a:rPr lang="hu-HU" dirty="0" err="1"/>
              <a:t>ryppam</a:t>
            </a:r>
            <a:r>
              <a:rPr lang="hu-HU" dirty="0"/>
              <a:t> </a:t>
            </a:r>
            <a:r>
              <a:rPr lang="hu-HU" dirty="0" err="1"/>
              <a:t>vene</a:t>
            </a:r>
            <a:r>
              <a:rPr lang="hu-HU" dirty="0"/>
              <a:t> </a:t>
            </a:r>
            <a:r>
              <a:rPr lang="hu-HU" dirty="0" err="1"/>
              <a:t>deorsum</a:t>
            </a:r>
            <a:r>
              <a:rPr lang="hu-HU" dirty="0"/>
              <a:t>, </a:t>
            </a:r>
            <a:r>
              <a:rPr lang="hu-HU" dirty="0" err="1"/>
              <a:t>ubi</a:t>
            </a:r>
            <a:r>
              <a:rPr lang="hu-HU" dirty="0"/>
              <a:t> versus </a:t>
            </a:r>
            <a:r>
              <a:rPr lang="hu-HU" dirty="0" err="1"/>
              <a:t>monticulum</a:t>
            </a:r>
            <a:r>
              <a:rPr lang="hu-HU" dirty="0"/>
              <a:t> </a:t>
            </a:r>
            <a:r>
              <a:rPr lang="hu-HU" dirty="0" err="1"/>
              <a:t>ultratur</a:t>
            </a:r>
            <a:r>
              <a:rPr lang="hu-HU" dirty="0"/>
              <a:t>, inde ad </a:t>
            </a:r>
            <a:r>
              <a:rPr lang="hu-HU" dirty="0" err="1"/>
              <a:t>alium</a:t>
            </a:r>
            <a:r>
              <a:rPr lang="hu-HU" dirty="0"/>
              <a:t> </a:t>
            </a:r>
            <a:r>
              <a:rPr lang="hu-HU" dirty="0" err="1"/>
              <a:t>monticulum</a:t>
            </a:r>
            <a:r>
              <a:rPr lang="hu-HU" dirty="0"/>
              <a:t>, </a:t>
            </a:r>
            <a:r>
              <a:rPr lang="hu-HU" dirty="0" err="1"/>
              <a:t>qui</a:t>
            </a:r>
            <a:r>
              <a:rPr lang="hu-HU" dirty="0"/>
              <a:t> est cum villa </a:t>
            </a:r>
            <a:r>
              <a:rPr lang="hu-HU" i="1" dirty="0" err="1"/>
              <a:t>Solu</a:t>
            </a:r>
            <a:r>
              <a:rPr lang="hu-HU" i="1" dirty="0"/>
              <a:t>,</a:t>
            </a:r>
            <a:r>
              <a:rPr lang="hu-HU" dirty="0"/>
              <a:t> inde </a:t>
            </a:r>
            <a:r>
              <a:rPr lang="hu-HU" dirty="0" err="1"/>
              <a:t>tendit</a:t>
            </a:r>
            <a:r>
              <a:rPr lang="hu-HU" dirty="0"/>
              <a:t> ad </a:t>
            </a:r>
            <a:r>
              <a:rPr lang="hu-HU" dirty="0" err="1"/>
              <a:t>acervum</a:t>
            </a:r>
            <a:r>
              <a:rPr lang="hu-HU" dirty="0"/>
              <a:t> </a:t>
            </a:r>
            <a:r>
              <a:rPr lang="hu-HU" i="1" dirty="0" err="1"/>
              <a:t>Fẏgudẏ</a:t>
            </a:r>
            <a:r>
              <a:rPr lang="hu-HU" i="1" dirty="0"/>
              <a:t> </a:t>
            </a:r>
            <a:r>
              <a:rPr lang="hu-HU" dirty="0" err="1"/>
              <a:t>usque</a:t>
            </a:r>
            <a:r>
              <a:rPr lang="hu-HU" dirty="0"/>
              <a:t> ad </a:t>
            </a:r>
            <a:r>
              <a:rPr lang="hu-HU" dirty="0" err="1"/>
              <a:t>acervum</a:t>
            </a:r>
            <a:r>
              <a:rPr lang="hu-HU" dirty="0"/>
              <a:t> </a:t>
            </a:r>
            <a:r>
              <a:rPr lang="hu-HU" i="1" dirty="0"/>
              <a:t>Marci,</a:t>
            </a:r>
            <a:r>
              <a:rPr lang="hu-HU" dirty="0"/>
              <a:t> inde </a:t>
            </a:r>
            <a:r>
              <a:rPr lang="hu-HU" dirty="0" err="1"/>
              <a:t>dirigitur</a:t>
            </a:r>
            <a:r>
              <a:rPr lang="hu-HU" dirty="0"/>
              <a:t> ad </a:t>
            </a:r>
            <a:r>
              <a:rPr lang="hu-HU" dirty="0" err="1"/>
              <a:t>terminum</a:t>
            </a:r>
            <a:r>
              <a:rPr lang="hu-HU" dirty="0"/>
              <a:t> cum </a:t>
            </a:r>
            <a:r>
              <a:rPr lang="hu-HU" i="1" dirty="0" err="1"/>
              <a:t>Chordẏ</a:t>
            </a:r>
            <a:r>
              <a:rPr lang="hu-HU" dirty="0"/>
              <a:t> </a:t>
            </a:r>
            <a:r>
              <a:rPr lang="hu-HU" dirty="0" err="1"/>
              <a:t>usque</a:t>
            </a:r>
            <a:r>
              <a:rPr lang="hu-HU" dirty="0"/>
              <a:t> </a:t>
            </a:r>
            <a:r>
              <a:rPr lang="hu-HU" dirty="0" err="1"/>
              <a:t>monticulos</a:t>
            </a:r>
            <a:r>
              <a:rPr lang="hu-HU" dirty="0"/>
              <a:t>, </a:t>
            </a:r>
            <a:r>
              <a:rPr lang="hu-HU" dirty="0" err="1"/>
              <a:t>unde</a:t>
            </a:r>
            <a:r>
              <a:rPr lang="hu-HU" dirty="0"/>
              <a:t> </a:t>
            </a:r>
            <a:r>
              <a:rPr lang="hu-HU" dirty="0" err="1"/>
              <a:t>tendens</a:t>
            </a:r>
            <a:r>
              <a:rPr lang="hu-HU" dirty="0"/>
              <a:t> ad </a:t>
            </a:r>
            <a:r>
              <a:rPr lang="hu-HU" dirty="0" err="1"/>
              <a:t>pirum</a:t>
            </a:r>
            <a:r>
              <a:rPr lang="hu-HU" dirty="0"/>
              <a:t> </a:t>
            </a:r>
            <a:r>
              <a:rPr lang="hu-HU" dirty="0" err="1"/>
              <a:t>stantem</a:t>
            </a:r>
            <a:r>
              <a:rPr lang="hu-HU" dirty="0"/>
              <a:t> in </a:t>
            </a:r>
            <a:r>
              <a:rPr lang="hu-HU" dirty="0" err="1"/>
              <a:t>agro</a:t>
            </a:r>
            <a:r>
              <a:rPr lang="hu-HU" dirty="0"/>
              <a:t> perducit ad </a:t>
            </a:r>
            <a:r>
              <a:rPr lang="hu-HU" dirty="0" err="1"/>
              <a:t>predictum</a:t>
            </a:r>
            <a:r>
              <a:rPr lang="hu-HU" dirty="0"/>
              <a:t> </a:t>
            </a:r>
            <a:r>
              <a:rPr lang="hu-HU" i="1" dirty="0" err="1"/>
              <a:t>Basi</a:t>
            </a:r>
            <a:r>
              <a:rPr lang="hu-HU" i="1" dirty="0"/>
              <a:t> </a:t>
            </a:r>
            <a:r>
              <a:rPr lang="hu-HU" dirty="0" err="1"/>
              <a:t>acervum</a:t>
            </a:r>
            <a:r>
              <a:rPr lang="hu-HU" dirty="0"/>
              <a:t> (DHA. 1: 184).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7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? </a:t>
            </a:r>
            <a:r>
              <a:rPr lang="hu-HU" i="1" dirty="0" smtClean="0"/>
              <a:t>Hortobágy</a:t>
            </a:r>
            <a:r>
              <a:rPr lang="hu-HU" dirty="0" smtClean="0"/>
              <a:t> víznév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hu-HU" i="1" dirty="0" smtClean="0"/>
              <a:t>Hortobágy</a:t>
            </a:r>
            <a:r>
              <a:rPr lang="hu-HU" dirty="0" smtClean="0"/>
              <a:t> településnév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pPr algn="just"/>
            <a:r>
              <a:rPr lang="hu-HU" sz="2800" dirty="0" smtClean="0">
                <a:latin typeface="+mj-lt"/>
                <a:cs typeface="Times New Roman" panose="02020603050405020304" pitchFamily="18" charset="0"/>
              </a:rPr>
              <a:t>1067/1267: </a:t>
            </a:r>
            <a:r>
              <a:rPr lang="hu-HU" sz="2800" dirty="0" smtClean="0">
                <a:latin typeface="+mj-lt"/>
              </a:rPr>
              <a:t>ab </a:t>
            </a:r>
            <a:r>
              <a:rPr lang="hu-HU" sz="2800" dirty="0" err="1">
                <a:latin typeface="+mj-lt"/>
              </a:rPr>
              <a:t>occidente</a:t>
            </a:r>
            <a:r>
              <a:rPr lang="hu-HU" sz="2800" dirty="0">
                <a:latin typeface="+mj-lt"/>
              </a:rPr>
              <a:t> </a:t>
            </a:r>
            <a:r>
              <a:rPr lang="hu-HU" sz="2800" b="1" dirty="0">
                <a:latin typeface="+mj-lt"/>
              </a:rPr>
              <a:t>ex parte </a:t>
            </a:r>
            <a:r>
              <a:rPr lang="hu-HU" sz="2800" b="1" i="1" dirty="0" err="1" smtClean="0">
                <a:latin typeface="+mj-lt"/>
              </a:rPr>
              <a:t>Chartẏbak</a:t>
            </a:r>
            <a:r>
              <a:rPr lang="hu-HU" sz="2800" dirty="0" smtClean="0">
                <a:latin typeface="+mj-lt"/>
              </a:rPr>
              <a:t> </a:t>
            </a:r>
            <a:r>
              <a:rPr lang="hu-HU" sz="2800" dirty="0">
                <a:latin typeface="+mj-lt"/>
              </a:rPr>
              <a:t>in </a:t>
            </a:r>
            <a:r>
              <a:rPr lang="hu-HU" sz="2800" dirty="0" err="1">
                <a:latin typeface="+mj-lt"/>
              </a:rPr>
              <a:t>capite</a:t>
            </a:r>
            <a:r>
              <a:rPr lang="hu-HU" sz="2800" dirty="0">
                <a:latin typeface="+mj-lt"/>
              </a:rPr>
              <a:t> </a:t>
            </a:r>
            <a:r>
              <a:rPr lang="hu-HU" sz="2800" dirty="0" err="1">
                <a:latin typeface="+mj-lt"/>
              </a:rPr>
              <a:t>acervus</a:t>
            </a:r>
            <a:r>
              <a:rPr lang="hu-HU" sz="2800" dirty="0">
                <a:latin typeface="+mj-lt"/>
              </a:rPr>
              <a:t> </a:t>
            </a:r>
            <a:r>
              <a:rPr lang="hu-HU" sz="2800" i="1" dirty="0" err="1" smtClean="0">
                <a:latin typeface="+mj-lt"/>
              </a:rPr>
              <a:t>Basẏ</a:t>
            </a:r>
            <a:endParaRPr lang="hu-HU" sz="2800" i="1" dirty="0">
              <a:latin typeface="+mj-lt"/>
            </a:endParaRPr>
          </a:p>
          <a:p>
            <a:pPr algn="just"/>
            <a:endParaRPr lang="hu-HU" sz="2800" i="1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sz="2800" dirty="0" smtClean="0">
                <a:latin typeface="+mj-lt"/>
                <a:cs typeface="Times New Roman" panose="02020603050405020304" pitchFamily="18" charset="0"/>
              </a:rPr>
              <a:t>Magyarul:</a:t>
            </a:r>
          </a:p>
          <a:p>
            <a:pPr algn="just"/>
            <a:r>
              <a:rPr lang="hu-HU" sz="2800" dirty="0" smtClean="0">
                <a:latin typeface="+mj-lt"/>
                <a:cs typeface="Times New Roman" panose="02020603050405020304" pitchFamily="18" charset="0"/>
              </a:rPr>
              <a:t>	„nyugatról Hortobágy felől Bás halmának </a:t>
            </a:r>
            <a:r>
              <a:rPr lang="hu-HU" sz="2800" dirty="0" err="1" smtClean="0">
                <a:latin typeface="+mj-lt"/>
                <a:cs typeface="Times New Roman" panose="02020603050405020304" pitchFamily="18" charset="0"/>
              </a:rPr>
              <a:t>főjénél</a:t>
            </a:r>
            <a:r>
              <a:rPr lang="hu-HU" sz="2800" dirty="0" smtClean="0">
                <a:latin typeface="+mj-lt"/>
                <a:cs typeface="Times New Roman" panose="02020603050405020304" pitchFamily="18" charset="0"/>
              </a:rPr>
              <a:t>” (</a:t>
            </a:r>
            <a:r>
              <a:rPr lang="hu-HU" sz="2800" cap="small" dirty="0" smtClean="0">
                <a:latin typeface="+mj-lt"/>
                <a:cs typeface="Times New Roman" panose="02020603050405020304" pitchFamily="18" charset="0"/>
              </a:rPr>
              <a:t>Piti Ferenc </a:t>
            </a:r>
            <a:r>
              <a:rPr lang="hu-HU" sz="2800" dirty="0" smtClean="0">
                <a:latin typeface="+mj-lt"/>
                <a:cs typeface="Times New Roman" panose="02020603050405020304" pitchFamily="18" charset="0"/>
              </a:rPr>
              <a:t>2006: 37)</a:t>
            </a:r>
          </a:p>
          <a:p>
            <a:pPr algn="just"/>
            <a:endParaRPr lang="hu-HU" sz="28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sz="2800" dirty="0" smtClean="0">
                <a:latin typeface="+mj-lt"/>
                <a:cs typeface="Times New Roman" panose="02020603050405020304" pitchFamily="18" charset="0"/>
              </a:rPr>
              <a:t>	latin szövegkörnyezet: latin </a:t>
            </a:r>
            <a:r>
              <a:rPr lang="hu-HU" sz="2800" i="1" dirty="0" smtClean="0">
                <a:latin typeface="+mj-lt"/>
                <a:cs typeface="Times New Roman" panose="02020603050405020304" pitchFamily="18" charset="0"/>
              </a:rPr>
              <a:t>pars</a:t>
            </a:r>
            <a:r>
              <a:rPr lang="hu-HU" sz="2800" dirty="0" smtClean="0">
                <a:latin typeface="+mj-lt"/>
                <a:cs typeface="Times New Roman" panose="02020603050405020304" pitchFamily="18" charset="0"/>
              </a:rPr>
              <a:t> 'valaminek a környék, vidéke'</a:t>
            </a:r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? </a:t>
            </a:r>
            <a:r>
              <a:rPr lang="hu-HU" i="1" dirty="0" smtClean="0"/>
              <a:t>Hortobágy</a:t>
            </a:r>
            <a:r>
              <a:rPr lang="hu-HU" dirty="0" smtClean="0"/>
              <a:t> víznév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hu-HU" i="1" dirty="0" smtClean="0"/>
              <a:t>Hortobágy</a:t>
            </a:r>
            <a:r>
              <a:rPr lang="hu-HU" dirty="0" smtClean="0"/>
              <a:t> településnév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1476/1477: p.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Harwmaghorthobagh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(Cs. 1: 634)</a:t>
            </a: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  			? → víznév az elsődleges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cap="small" dirty="0" smtClean="0">
                <a:latin typeface="+mj-lt"/>
                <a:cs typeface="Times New Roman" panose="02020603050405020304" pitchFamily="18" charset="0"/>
              </a:rPr>
              <a:t>Zoltai Lajos: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birtoknév (1911: 47), víznév (1935: 14)</a:t>
            </a:r>
          </a:p>
          <a:p>
            <a:pPr algn="just"/>
            <a:r>
              <a:rPr lang="hu-HU" cap="small" dirty="0" err="1" smtClean="0">
                <a:latin typeface="+mj-lt"/>
                <a:cs typeface="Times New Roman" panose="02020603050405020304" pitchFamily="18" charset="0"/>
              </a:rPr>
              <a:t>Dunka</a:t>
            </a:r>
            <a:r>
              <a:rPr lang="hu-HU" cap="small" dirty="0" smtClean="0">
                <a:latin typeface="+mj-lt"/>
                <a:cs typeface="Times New Roman" panose="02020603050405020304" pitchFamily="18" charset="0"/>
              </a:rPr>
              <a:t> Sándor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: víznév (1996: 12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? A víz nevével írták körbe az adományozott területet</a:t>
            </a:r>
            <a:endParaRPr lang="hu-HU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cap="small" dirty="0" smtClean="0">
                <a:latin typeface="+mj-lt"/>
                <a:cs typeface="Times New Roman" panose="02020603050405020304" pitchFamily="18" charset="0"/>
              </a:rPr>
              <a:t>Benkő Loránd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: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possessio</a:t>
            </a:r>
            <a:r>
              <a:rPr lang="hu-HU" dirty="0" smtClean="0">
                <a:cs typeface="Times New Roman" panose="02020603050405020304" pitchFamily="18" charset="0"/>
              </a:rPr>
              <a:t> 'mezőgazdasági </a:t>
            </a:r>
            <a:r>
              <a:rPr lang="hu-HU" dirty="0" err="1" smtClean="0">
                <a:cs typeface="Times New Roman" panose="02020603050405020304" pitchFamily="18" charset="0"/>
              </a:rPr>
              <a:t>hasznosítású</a:t>
            </a:r>
            <a:r>
              <a:rPr lang="hu-HU" dirty="0" smtClean="0">
                <a:cs typeface="Times New Roman" panose="02020603050405020304" pitchFamily="18" charset="0"/>
              </a:rPr>
              <a:t> terület</a:t>
            </a:r>
            <a:r>
              <a:rPr lang="hu-HU" dirty="0">
                <a:cs typeface="Times New Roman" panose="02020603050405020304" pitchFamily="18" charset="0"/>
              </a:rPr>
              <a:t>'</a:t>
            </a:r>
            <a:r>
              <a:rPr lang="hu-HU" dirty="0" smtClean="0">
                <a:cs typeface="Times New Roman" panose="02020603050405020304" pitchFamily="18" charset="0"/>
              </a:rPr>
              <a:t> (2003: 201) </a:t>
            </a:r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? </a:t>
            </a:r>
            <a:r>
              <a:rPr lang="hu-HU" i="1" dirty="0" smtClean="0"/>
              <a:t>Hortobágy</a:t>
            </a:r>
            <a:r>
              <a:rPr lang="hu-HU" dirty="0" smtClean="0"/>
              <a:t> tájnév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hu-HU" i="1" dirty="0" smtClean="0"/>
              <a:t>Hortobágy</a:t>
            </a:r>
            <a:r>
              <a:rPr lang="hu-HU" dirty="0" smtClean="0"/>
              <a:t> víznév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pPr algn="just"/>
            <a:r>
              <a:rPr lang="hu-HU" cap="small" dirty="0" smtClean="0">
                <a:latin typeface="+mj-lt"/>
                <a:cs typeface="Times New Roman" panose="02020603050405020304" pitchFamily="18" charset="0"/>
              </a:rPr>
              <a:t>Benkő Loránd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(1998: 183)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1067/1267: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Chartẏbak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(tájnév)</a:t>
            </a:r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1261/1271: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Hortubaguize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(víznév)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                   → víznév szerkezete miatt a tájnév az elsődleges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A puszta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neve a 19. századtól adatolható </a:t>
            </a: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Százdi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oklevél nem a Hortobágy tájegységet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említi</a:t>
            </a: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A folyót a 11. századtól említik</a:t>
            </a:r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Hortobágy tájegység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19. századtól adatolható rendszeresen </a:t>
            </a:r>
            <a:endParaRPr lang="hu-HU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hu-HU" i="1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	Hortobágy melléke ~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mellyékén</a:t>
            </a:r>
            <a:endParaRPr lang="hu-HU" i="1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hu-HU" i="1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i="1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elléke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'valamely víz, mocsár, tó melletti terület</a:t>
            </a:r>
            <a:r>
              <a:rPr lang="hu-HU" dirty="0">
                <a:latin typeface="+mj-lt"/>
                <a:cs typeface="Times New Roman" panose="02020603050405020304" pitchFamily="18" charset="0"/>
              </a:rPr>
              <a:t>'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(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FKnT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.)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hu-HU" dirty="0" smtClean="0">
                <a:latin typeface="+mj-lt"/>
                <a:cs typeface="Times New Roman" panose="02020603050405020304" pitchFamily="18" charset="0"/>
              </a:rPr>
              <a:t>	→ a víznév – tájnév viszonylatában a víznév tűnik kiindulópontnak</a:t>
            </a:r>
          </a:p>
          <a:p>
            <a:pPr algn="just"/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6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? </a:t>
            </a:r>
            <a:r>
              <a:rPr lang="hu-HU" i="1" dirty="0" smtClean="0"/>
              <a:t>Hortobágy</a:t>
            </a:r>
            <a:r>
              <a:rPr lang="hu-HU" dirty="0" smtClean="0"/>
              <a:t> </a:t>
            </a:r>
            <a:r>
              <a:rPr lang="hu-HU" dirty="0" smtClean="0"/>
              <a:t>településnév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hu-HU" i="1" dirty="0" smtClean="0"/>
              <a:t>Hortobágy</a:t>
            </a:r>
            <a:r>
              <a:rPr lang="hu-HU" dirty="0" smtClean="0"/>
              <a:t> </a:t>
            </a:r>
            <a:r>
              <a:rPr lang="hu-HU" dirty="0" smtClean="0"/>
              <a:t>víznév</a:t>
            </a:r>
            <a:r>
              <a:rPr lang="hu-HU" dirty="0" smtClean="0"/>
              <a:t>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pPr algn="ctr"/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Hortobágy vize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(1261/1271: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Hortubaguize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,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DHA. 1: 60)</a:t>
            </a:r>
          </a:p>
          <a:p>
            <a:pPr algn="ctr"/>
            <a:endParaRPr lang="hu-HU" dirty="0">
              <a:latin typeface="+mj-lt"/>
              <a:cs typeface="Times New Roman" panose="02020603050405020304" pitchFamily="18" charset="0"/>
            </a:endParaRP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v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íznevek ← településnevek + birtokos személyjeles vízrajzi köznév (pl.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vize,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pataka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) </a:t>
            </a:r>
          </a:p>
          <a:p>
            <a:endParaRPr lang="hu-HU" dirty="0">
              <a:latin typeface="+mj-lt"/>
              <a:cs typeface="Times New Roman" panose="02020603050405020304" pitchFamily="18" charset="0"/>
            </a:endParaRP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?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víz ~ vize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köznév névhez tartozása</a:t>
            </a: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- az azonos nevű településtől való elkülönítés</a:t>
            </a: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- az írott nyelvben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7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? </a:t>
            </a:r>
            <a:r>
              <a:rPr lang="hu-HU" i="1" dirty="0" smtClean="0"/>
              <a:t>Hortobágy</a:t>
            </a:r>
            <a:r>
              <a:rPr lang="hu-HU" dirty="0" smtClean="0"/>
              <a:t> </a:t>
            </a:r>
            <a:r>
              <a:rPr lang="hu-HU" dirty="0" smtClean="0"/>
              <a:t>településnév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hu-HU" i="1" dirty="0" smtClean="0"/>
              <a:t>Hortobágy</a:t>
            </a:r>
            <a:r>
              <a:rPr lang="hu-HU" dirty="0" smtClean="0"/>
              <a:t> </a:t>
            </a:r>
            <a:r>
              <a:rPr lang="hu-HU" dirty="0" smtClean="0"/>
              <a:t>víznév</a:t>
            </a:r>
            <a:r>
              <a:rPr lang="hu-HU" dirty="0" smtClean="0"/>
              <a:t>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r>
              <a:rPr lang="hu-HU" dirty="0">
                <a:latin typeface="+mj-lt"/>
                <a:cs typeface="Times New Roman" panose="02020603050405020304" pitchFamily="18" charset="0"/>
              </a:rPr>
              <a:t>v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íznév +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vize,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pataka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szerkezet</a:t>
            </a: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idegen eredetű víznév után: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Hernád vize</a:t>
            </a: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elhomályosult szerkezetű víznév után: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Mélyséd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pataka</a:t>
            </a:r>
            <a:endParaRPr lang="hu-HU" i="1" dirty="0" smtClean="0">
              <a:latin typeface="+mj-lt"/>
              <a:cs typeface="Times New Roman" panose="02020603050405020304" pitchFamily="18" charset="0"/>
            </a:endParaRPr>
          </a:p>
          <a:p>
            <a:endParaRPr lang="hu-HU" i="1" dirty="0">
              <a:latin typeface="+mj-lt"/>
              <a:cs typeface="Times New Roman" panose="02020603050405020304" pitchFamily="18" charset="0"/>
            </a:endParaRPr>
          </a:p>
          <a:p>
            <a:endParaRPr lang="hu-HU" i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→</a:t>
            </a:r>
          </a:p>
          <a:p>
            <a:pPr algn="ctr"/>
            <a:endParaRPr lang="hu-HU" i="1" dirty="0">
              <a:latin typeface="+mj-lt"/>
              <a:cs typeface="Times New Roman" panose="02020603050405020304" pitchFamily="18" charset="0"/>
            </a:endParaRP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?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Hortobágy vize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előtagja: víznév, település- vagy birtoknév</a:t>
            </a:r>
          </a:p>
          <a:p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A </a:t>
            </a:r>
            <a:r>
              <a:rPr lang="hu-HU" i="1" dirty="0" smtClean="0"/>
              <a:t>Hortobágy</a:t>
            </a:r>
            <a:r>
              <a:rPr lang="hu-HU" dirty="0" smtClean="0"/>
              <a:t> név eredete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83" y="1418902"/>
            <a:ext cx="11090636" cy="4020213"/>
          </a:xfrm>
        </p:spPr>
        <p:txBody>
          <a:bodyPr/>
          <a:lstStyle/>
          <a:p>
            <a:r>
              <a:rPr lang="hu-HU" dirty="0" smtClean="0">
                <a:latin typeface="+mj-lt"/>
              </a:rPr>
              <a:t>Összetétel: </a:t>
            </a:r>
            <a:r>
              <a:rPr lang="hu-HU" i="1" dirty="0" smtClean="0">
                <a:latin typeface="+mj-lt"/>
              </a:rPr>
              <a:t>Hort</a:t>
            </a:r>
            <a:r>
              <a:rPr lang="hu-HU" dirty="0" smtClean="0">
                <a:latin typeface="+mj-lt"/>
              </a:rPr>
              <a:t> + </a:t>
            </a:r>
            <a:r>
              <a:rPr lang="hu-HU" i="1" dirty="0" err="1" smtClean="0">
                <a:latin typeface="+mj-lt"/>
              </a:rPr>
              <a:t>Bágy</a:t>
            </a:r>
            <a:r>
              <a:rPr lang="hu-HU" i="1" dirty="0" smtClean="0">
                <a:latin typeface="+mj-lt"/>
              </a:rPr>
              <a:t> </a:t>
            </a:r>
            <a:r>
              <a:rPr lang="hu-HU" dirty="0" smtClean="0">
                <a:latin typeface="+mj-lt"/>
              </a:rPr>
              <a:t>helynevek</a:t>
            </a:r>
          </a:p>
          <a:p>
            <a:endParaRPr lang="hu-HU" i="1" dirty="0">
              <a:latin typeface="+mj-lt"/>
            </a:endParaRPr>
          </a:p>
          <a:p>
            <a:r>
              <a:rPr lang="hu-HU" i="1" dirty="0" smtClean="0">
                <a:latin typeface="+mj-lt"/>
              </a:rPr>
              <a:t>	</a:t>
            </a:r>
            <a:r>
              <a:rPr lang="hu-HU" b="1" dirty="0" smtClean="0">
                <a:latin typeface="+mj-lt"/>
              </a:rPr>
              <a:t>Előtag:</a:t>
            </a:r>
            <a:r>
              <a:rPr lang="hu-HU" dirty="0" smtClean="0">
                <a:latin typeface="+mj-lt"/>
              </a:rPr>
              <a:t> </a:t>
            </a:r>
            <a:r>
              <a:rPr lang="hu-HU" i="1" dirty="0" smtClean="0">
                <a:latin typeface="+mj-lt"/>
              </a:rPr>
              <a:t>Hort</a:t>
            </a:r>
            <a:r>
              <a:rPr lang="hu-HU" dirty="0" smtClean="0">
                <a:latin typeface="+mj-lt"/>
              </a:rPr>
              <a:t> településnév </a:t>
            </a:r>
          </a:p>
          <a:p>
            <a:r>
              <a:rPr lang="hu-HU" dirty="0" smtClean="0">
                <a:latin typeface="+mj-lt"/>
              </a:rPr>
              <a:t>már a </a:t>
            </a:r>
            <a:r>
              <a:rPr lang="hu-HU" dirty="0" err="1" smtClean="0">
                <a:latin typeface="+mj-lt"/>
              </a:rPr>
              <a:t>Százdi</a:t>
            </a:r>
            <a:r>
              <a:rPr lang="hu-HU" dirty="0" smtClean="0">
                <a:latin typeface="+mj-lt"/>
              </a:rPr>
              <a:t> alapítólevél is említi (1067/1267: </a:t>
            </a:r>
            <a:r>
              <a:rPr lang="hu-HU" i="1" dirty="0" err="1" smtClean="0">
                <a:latin typeface="+mj-lt"/>
              </a:rPr>
              <a:t>Chordy</a:t>
            </a:r>
            <a:r>
              <a:rPr lang="hu-HU" dirty="0" smtClean="0">
                <a:latin typeface="+mj-lt"/>
              </a:rPr>
              <a:t>)</a:t>
            </a:r>
          </a:p>
          <a:p>
            <a:r>
              <a:rPr lang="hu-HU" dirty="0" smtClean="0">
                <a:latin typeface="+mj-lt"/>
              </a:rPr>
              <a:t>Személynévből keletkezett (vö. 1213/1550: </a:t>
            </a:r>
            <a:r>
              <a:rPr lang="hu-HU" i="1" dirty="0" err="1" smtClean="0">
                <a:latin typeface="+mj-lt"/>
              </a:rPr>
              <a:t>Hurt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szn</a:t>
            </a:r>
            <a:r>
              <a:rPr lang="hu-HU" dirty="0" smtClean="0">
                <a:latin typeface="+mj-lt"/>
              </a:rPr>
              <a:t>., </a:t>
            </a:r>
            <a:r>
              <a:rPr lang="hu-HU" dirty="0" err="1" smtClean="0">
                <a:latin typeface="+mj-lt"/>
              </a:rPr>
              <a:t>ÁSz</a:t>
            </a:r>
            <a:r>
              <a:rPr lang="hu-HU" dirty="0" smtClean="0">
                <a:latin typeface="+mj-lt"/>
              </a:rPr>
              <a:t>. 396) </a:t>
            </a:r>
            <a:endParaRPr lang="hu-HU" dirty="0" smtClean="0">
              <a:latin typeface="+mj-lt"/>
            </a:endParaRP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←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hort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+mj-lt"/>
                <a:cs typeface="Times New Roman" panose="02020603050405020304" pitchFamily="18" charset="0"/>
              </a:rPr>
              <a:t>'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vadászkutya,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agár</a:t>
            </a:r>
            <a:r>
              <a:rPr lang="hu-HU" dirty="0">
                <a:cs typeface="Times New Roman" panose="02020603050405020304" pitchFamily="18" charset="0"/>
              </a:rPr>
              <a:t>'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(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TESz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.)</a:t>
            </a:r>
            <a:endParaRPr lang="hu-HU" dirty="0" smtClean="0">
              <a:latin typeface="+mj-lt"/>
            </a:endParaRPr>
          </a:p>
          <a:p>
            <a:r>
              <a:rPr lang="hu-HU" dirty="0" smtClean="0">
                <a:latin typeface="+mj-lt"/>
              </a:rPr>
              <a:t>ma </a:t>
            </a:r>
            <a:r>
              <a:rPr lang="hu-HU" i="1" dirty="0" smtClean="0"/>
              <a:t>Hort, Nagy-Hort</a:t>
            </a:r>
            <a:r>
              <a:rPr lang="hu-HU" dirty="0" smtClean="0"/>
              <a:t> </a:t>
            </a:r>
            <a:r>
              <a:rPr lang="hu-HU" dirty="0"/>
              <a:t>[Hortobágy] </a:t>
            </a:r>
            <a:r>
              <a:rPr lang="hu-HU" dirty="0" smtClean="0"/>
              <a:t>és </a:t>
            </a:r>
            <a:r>
              <a:rPr lang="hu-HU" i="1" dirty="0" smtClean="0">
                <a:latin typeface="+mj-lt"/>
              </a:rPr>
              <a:t>Kis-Hort</a:t>
            </a:r>
            <a:r>
              <a:rPr lang="hu-HU" dirty="0" smtClean="0">
                <a:latin typeface="+mj-lt"/>
              </a:rPr>
              <a:t> </a:t>
            </a:r>
            <a:r>
              <a:rPr lang="hu-HU" dirty="0" smtClean="0">
                <a:latin typeface="+mj-lt"/>
              </a:rPr>
              <a:t>[Balmazújváros] </a:t>
            </a:r>
            <a:r>
              <a:rPr lang="hu-HU" dirty="0" smtClean="0">
                <a:latin typeface="+mj-lt"/>
              </a:rPr>
              <a:t>határrésznevek</a:t>
            </a:r>
            <a:endParaRPr lang="hu-HU" dirty="0" smtClean="0">
              <a:latin typeface="+mj-lt"/>
            </a:endParaRPr>
          </a:p>
          <a:p>
            <a:endParaRPr lang="hu-HU" dirty="0">
              <a:latin typeface="+mj-lt"/>
            </a:endParaRPr>
          </a:p>
          <a:p>
            <a:r>
              <a:rPr lang="hu-HU" dirty="0" smtClean="0">
                <a:latin typeface="+mj-lt"/>
              </a:rPr>
              <a:t>	</a:t>
            </a:r>
            <a:r>
              <a:rPr lang="hu-HU" b="1" dirty="0" smtClean="0">
                <a:latin typeface="+mj-lt"/>
              </a:rPr>
              <a:t>Utótag:</a:t>
            </a:r>
            <a:r>
              <a:rPr lang="hu-HU" dirty="0" smtClean="0">
                <a:latin typeface="+mj-lt"/>
              </a:rPr>
              <a:t> </a:t>
            </a:r>
            <a:r>
              <a:rPr lang="hu-HU" i="1" dirty="0" err="1" smtClean="0">
                <a:latin typeface="+mj-lt"/>
              </a:rPr>
              <a:t>Bágy</a:t>
            </a:r>
            <a:r>
              <a:rPr lang="hu-HU" dirty="0" smtClean="0">
                <a:latin typeface="+mj-lt"/>
              </a:rPr>
              <a:t> víznév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←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vízrajzi köznév</a:t>
            </a:r>
          </a:p>
          <a:p>
            <a:endParaRPr lang="hu-HU" dirty="0" smtClean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5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A történeti és az élőnyelvi helynevek kapcsolata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smtClean="0"/>
              <a:t>Révész Imre 1853: korabeli helynevek + oklevelek helynevei</a:t>
            </a:r>
          </a:p>
          <a:p>
            <a:endParaRPr lang="hu-HU" dirty="0" smtClean="0"/>
          </a:p>
          <a:p>
            <a:r>
              <a:rPr lang="hu-HU" dirty="0" smtClean="0"/>
              <a:t>Mai nyelvtörténeti kutatások: oklevelek helynevei + modern kori helynevek</a:t>
            </a:r>
          </a:p>
          <a:p>
            <a:endParaRPr lang="hu-HU" dirty="0"/>
          </a:p>
          <a:p>
            <a:r>
              <a:rPr lang="hu-HU" dirty="0" smtClean="0"/>
              <a:t>Gyümölcsöző a nevek </a:t>
            </a:r>
            <a:r>
              <a:rPr lang="hu-HU" dirty="0" smtClean="0"/>
              <a:t>kontinuitásának elemzése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56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i="1" dirty="0" err="1"/>
              <a:t>b</a:t>
            </a:r>
            <a:r>
              <a:rPr lang="hu-HU" i="1" dirty="0" err="1" smtClean="0"/>
              <a:t>ágy</a:t>
            </a:r>
            <a:endParaRPr lang="en-HU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err="1" smtClean="0">
                <a:latin typeface="+mj-lt"/>
              </a:rPr>
              <a:t>ÚMTsz</a:t>
            </a:r>
            <a:r>
              <a:rPr lang="hu-HU" dirty="0" smtClean="0">
                <a:latin typeface="+mj-lt"/>
              </a:rPr>
              <a:t>.: Hortobágy, Ároktő</a:t>
            </a: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		→ nyelvterület más részén nem fordul elő </a:t>
            </a: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	→ </a:t>
            </a:r>
            <a:r>
              <a:rPr lang="hu-HU" dirty="0">
                <a:latin typeface="+mj-lt"/>
              </a:rPr>
              <a:t>’széles felszíni mélyedés jelölésére, melyben a víz csapadékos időben összegyűlik’ </a:t>
            </a:r>
            <a:r>
              <a:rPr lang="hu-HU" dirty="0" smtClean="0">
                <a:latin typeface="+mj-lt"/>
              </a:rPr>
              <a:t> </a:t>
            </a:r>
            <a:r>
              <a:rPr lang="hu-HU" cap="small" dirty="0" smtClean="0">
                <a:latin typeface="+mj-lt"/>
                <a:cs typeface="Times New Roman" panose="02020603050405020304" pitchFamily="18" charset="0"/>
              </a:rPr>
              <a:t>← Ecsedi István</a:t>
            </a:r>
          </a:p>
          <a:p>
            <a:r>
              <a:rPr lang="hu-HU" cap="small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cap="small" dirty="0" smtClean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→ ? A vizsgált területen volt-e ilyen közszó </a:t>
            </a:r>
          </a:p>
          <a:p>
            <a:endParaRPr lang="hu-HU" cap="small" dirty="0">
              <a:latin typeface="+mj-lt"/>
              <a:cs typeface="Times New Roman" panose="02020603050405020304" pitchFamily="18" charset="0"/>
            </a:endParaRPr>
          </a:p>
          <a:p>
            <a:endParaRPr lang="hu-HU" cap="small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→ közszói előfordulásra nincs hitelt érdemlő adat </a:t>
            </a: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30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i="1" dirty="0" err="1" smtClean="0"/>
              <a:t>Bágy</a:t>
            </a:r>
            <a:endParaRPr lang="en-HU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smtClean="0">
                <a:latin typeface="+mj-lt"/>
              </a:rPr>
              <a:t>A </a:t>
            </a:r>
            <a:r>
              <a:rPr lang="hu-HU" i="1" dirty="0" err="1" smtClean="0">
                <a:latin typeface="+mj-lt"/>
              </a:rPr>
              <a:t>Bágy</a:t>
            </a:r>
            <a:r>
              <a:rPr lang="hu-HU" dirty="0" smtClean="0">
                <a:latin typeface="+mj-lt"/>
              </a:rPr>
              <a:t> víznévnek sincs közvetlen nyoma a régiségben</a:t>
            </a: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		→ </a:t>
            </a:r>
            <a:r>
              <a:rPr lang="hu-HU" cap="small" dirty="0" smtClean="0">
                <a:latin typeface="+mj-lt"/>
                <a:cs typeface="Times New Roman" panose="02020603050405020304" pitchFamily="18" charset="0"/>
              </a:rPr>
              <a:t>Béres Júlia: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Hortobágy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név korán 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átvehette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a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név helyét (2014: 42)</a:t>
            </a:r>
          </a:p>
          <a:p>
            <a:endParaRPr lang="hu-HU" dirty="0">
              <a:latin typeface="+mj-lt"/>
              <a:cs typeface="Times New Roman" panose="02020603050405020304" pitchFamily="18" charset="0"/>
            </a:endParaRP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Magyarázatra szorul a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helynévből később létrejött gazdag névbokor eredete (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Bágyi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-legelő,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 halma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stb.)</a:t>
            </a: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22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F9097-85E4-00D0-DD43-4E80AAA3FB4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299803"/>
            <a:ext cx="5396756" cy="1361849"/>
          </a:xfrm>
        </p:spPr>
        <p:txBody>
          <a:bodyPr/>
          <a:lstStyle/>
          <a:p>
            <a:r>
              <a:rPr lang="hu-HU" i="1" dirty="0" smtClean="0"/>
              <a:t>Polgári-</a:t>
            </a:r>
            <a:r>
              <a:rPr lang="hu-HU" i="1" dirty="0" err="1" smtClean="0"/>
              <a:t>Bágy</a:t>
            </a:r>
            <a:r>
              <a:rPr lang="hu-HU" dirty="0" smtClean="0"/>
              <a:t> és</a:t>
            </a:r>
          </a:p>
          <a:p>
            <a:r>
              <a:rPr lang="hu-HU" i="1" dirty="0" err="1" smtClean="0"/>
              <a:t>Margitai-Bágy</a:t>
            </a:r>
            <a:endParaRPr lang="en-HU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F1EA-FE86-F452-7752-A4524313B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826" y="2138824"/>
            <a:ext cx="6348845" cy="4245211"/>
          </a:xfrm>
        </p:spPr>
        <p:txBody>
          <a:bodyPr/>
          <a:lstStyle/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Nem vizek nevei.</a:t>
            </a:r>
          </a:p>
          <a:p>
            <a:r>
              <a:rPr lang="hu-HU" dirty="0" smtClean="0"/>
              <a:t>A </a:t>
            </a:r>
            <a:r>
              <a:rPr lang="hu-HU" i="1" dirty="0" err="1" smtClean="0"/>
              <a:t>Bágy</a:t>
            </a:r>
            <a:r>
              <a:rPr lang="hu-HU" dirty="0" smtClean="0"/>
              <a:t> nevű határrésznek a részeit jelölik.</a:t>
            </a:r>
          </a:p>
          <a:p>
            <a:endParaRPr lang="hu-HU" dirty="0"/>
          </a:p>
          <a:p>
            <a:r>
              <a:rPr lang="hu-HU" dirty="0" smtClean="0"/>
              <a:t>? </a:t>
            </a:r>
            <a:r>
              <a:rPr lang="hu-HU" dirty="0"/>
              <a:t>v</a:t>
            </a:r>
            <a:r>
              <a:rPr lang="hu-HU" dirty="0" smtClean="0"/>
              <a:t>íznévi eredetű utótag</a:t>
            </a:r>
          </a:p>
          <a:p>
            <a:r>
              <a:rPr lang="hu-HU" dirty="0" smtClean="0"/>
              <a:t>? mocsaras terület: </a:t>
            </a:r>
            <a:r>
              <a:rPr lang="hu-HU" i="1" dirty="0" err="1" smtClean="0"/>
              <a:t>Bagy</a:t>
            </a:r>
            <a:r>
              <a:rPr lang="hu-HU" i="1" dirty="0" smtClean="0"/>
              <a:t> </a:t>
            </a:r>
            <a:r>
              <a:rPr lang="hu-HU" i="1" dirty="0" err="1" smtClean="0"/>
              <a:t>morast</a:t>
            </a:r>
            <a:r>
              <a:rPr lang="hu-HU" i="1" dirty="0" smtClean="0"/>
              <a:t> </a:t>
            </a:r>
            <a:r>
              <a:rPr lang="hu-HU" dirty="0" smtClean="0"/>
              <a:t>(EKFT.)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algn="r"/>
            <a:endParaRPr lang="hu-HU" sz="1600" dirty="0" smtClean="0"/>
          </a:p>
          <a:p>
            <a:pPr algn="r"/>
            <a:endParaRPr lang="hu-HU" dirty="0"/>
          </a:p>
          <a:p>
            <a:pPr algn="r"/>
            <a:endParaRPr lang="hu-HU" sz="1600" dirty="0" smtClean="0"/>
          </a:p>
          <a:p>
            <a:pPr algn="r"/>
            <a:r>
              <a:rPr lang="hu-HU" sz="1600" dirty="0" smtClean="0"/>
              <a:t>1900</a:t>
            </a:r>
            <a:r>
              <a:rPr lang="hu-HU" sz="1600" dirty="0"/>
              <a:t>, T9.Ny.76</a:t>
            </a:r>
            <a:endParaRPr lang="en-HU" sz="1600" dirty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r"/>
            <a:endParaRPr lang="hu-HU" sz="1600" dirty="0" smtClean="0"/>
          </a:p>
          <a:p>
            <a:pPr algn="r"/>
            <a:endParaRPr lang="hu-HU" sz="1600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r="15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435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A </a:t>
            </a:r>
            <a:r>
              <a:rPr lang="hu-HU" i="1" dirty="0" smtClean="0"/>
              <a:t>Hortobágy</a:t>
            </a:r>
            <a:r>
              <a:rPr lang="hu-HU" dirty="0" smtClean="0"/>
              <a:t> név eredete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r>
              <a:rPr lang="hu-HU" dirty="0" smtClean="0">
                <a:latin typeface="+mj-lt"/>
              </a:rPr>
              <a:t>Összetétel: </a:t>
            </a:r>
            <a:r>
              <a:rPr lang="hu-HU" i="1" dirty="0" smtClean="0">
                <a:latin typeface="+mj-lt"/>
              </a:rPr>
              <a:t>Hort</a:t>
            </a:r>
            <a:r>
              <a:rPr lang="hu-HU" dirty="0" smtClean="0">
                <a:latin typeface="+mj-lt"/>
              </a:rPr>
              <a:t> + </a:t>
            </a:r>
            <a:r>
              <a:rPr lang="hu-HU" i="1" dirty="0" err="1" smtClean="0">
                <a:latin typeface="+mj-lt"/>
              </a:rPr>
              <a:t>Bágy</a:t>
            </a:r>
            <a:r>
              <a:rPr lang="hu-HU" i="1" dirty="0" smtClean="0">
                <a:latin typeface="+mj-lt"/>
              </a:rPr>
              <a:t> </a:t>
            </a:r>
            <a:r>
              <a:rPr lang="hu-HU" dirty="0" smtClean="0">
                <a:latin typeface="+mj-lt"/>
              </a:rPr>
              <a:t>helynevek</a:t>
            </a:r>
          </a:p>
          <a:p>
            <a:endParaRPr lang="hu-HU" i="1" dirty="0">
              <a:latin typeface="+mj-lt"/>
            </a:endParaRPr>
          </a:p>
          <a:p>
            <a:r>
              <a:rPr lang="hu-HU" i="1" dirty="0" smtClean="0">
                <a:latin typeface="+mj-lt"/>
              </a:rPr>
              <a:t>	</a:t>
            </a:r>
            <a:r>
              <a:rPr lang="hu-HU" dirty="0" smtClean="0">
                <a:latin typeface="+mj-lt"/>
              </a:rPr>
              <a:t>? összetételi tagok határán lévő magánhangzó</a:t>
            </a:r>
          </a:p>
          <a:p>
            <a:r>
              <a:rPr lang="hu-HU" cap="small" dirty="0" smtClean="0">
                <a:latin typeface="+mj-lt"/>
              </a:rPr>
              <a:t>Kiss Lajos:</a:t>
            </a:r>
            <a:r>
              <a:rPr lang="hu-HU" dirty="0" smtClean="0">
                <a:latin typeface="+mj-lt"/>
              </a:rPr>
              <a:t> a </a:t>
            </a:r>
            <a:r>
              <a:rPr lang="hu-HU" i="1" dirty="0" smtClean="0">
                <a:latin typeface="+mj-lt"/>
              </a:rPr>
              <a:t>Hort</a:t>
            </a:r>
            <a:r>
              <a:rPr lang="hu-HU" dirty="0" smtClean="0">
                <a:latin typeface="+mj-lt"/>
              </a:rPr>
              <a:t> helynév tővégi magánhangzója</a:t>
            </a:r>
          </a:p>
          <a:p>
            <a:r>
              <a:rPr lang="hu-HU" cap="small" dirty="0" smtClean="0">
                <a:latin typeface="+mj-lt"/>
              </a:rPr>
              <a:t>Ecsedi István: </a:t>
            </a:r>
            <a:r>
              <a:rPr lang="hu-HU" i="1" dirty="0" smtClean="0">
                <a:latin typeface="+mj-lt"/>
              </a:rPr>
              <a:t>Hort </a:t>
            </a:r>
            <a:r>
              <a:rPr lang="hu-HU" dirty="0" smtClean="0">
                <a:latin typeface="+mj-lt"/>
              </a:rPr>
              <a:t>+ </a:t>
            </a:r>
            <a:r>
              <a:rPr lang="hu-HU" i="1" dirty="0" err="1" smtClean="0">
                <a:latin typeface="+mj-lt"/>
              </a:rPr>
              <a:t>Bágy</a:t>
            </a:r>
            <a:r>
              <a:rPr lang="hu-HU" dirty="0" smtClean="0">
                <a:latin typeface="+mj-lt"/>
              </a:rPr>
              <a:t>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→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*Hort-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→ ejtéskönnyítés: 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Hort</a:t>
            </a:r>
            <a:r>
              <a:rPr lang="hu-HU" b="1" i="1" dirty="0" smtClean="0">
                <a:latin typeface="+mj-lt"/>
                <a:cs typeface="Times New Roman" panose="02020603050405020304" pitchFamily="18" charset="0"/>
              </a:rPr>
              <a:t>o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bágy</a:t>
            </a:r>
          </a:p>
          <a:p>
            <a:r>
              <a:rPr lang="hu-HU" dirty="0" smtClean="0">
                <a:latin typeface="+mj-lt"/>
              </a:rPr>
              <a:t>1343: </a:t>
            </a:r>
            <a:r>
              <a:rPr lang="hu-HU" dirty="0" err="1" smtClean="0">
                <a:latin typeface="+mj-lt"/>
              </a:rPr>
              <a:t>fluuy</a:t>
            </a:r>
            <a:r>
              <a:rPr lang="hu-HU" dirty="0" smtClean="0">
                <a:latin typeface="+mj-lt"/>
              </a:rPr>
              <a:t> </a:t>
            </a:r>
            <a:r>
              <a:rPr lang="hu-HU" i="1" dirty="0" err="1" smtClean="0">
                <a:latin typeface="+mj-lt"/>
              </a:rPr>
              <a:t>Hortbag</a:t>
            </a:r>
            <a:r>
              <a:rPr lang="hu-HU" i="1" dirty="0" smtClean="0">
                <a:latin typeface="+mj-lt"/>
              </a:rPr>
              <a:t>,</a:t>
            </a:r>
            <a:r>
              <a:rPr lang="hu-HU" dirty="0" smtClean="0">
                <a:latin typeface="+mj-lt"/>
              </a:rPr>
              <a:t> Zichy 2: 57</a:t>
            </a:r>
          </a:p>
          <a:p>
            <a:r>
              <a:rPr lang="hu-HU" dirty="0" smtClean="0"/>
              <a:t>	</a:t>
            </a:r>
            <a:r>
              <a:rPr lang="hu-HU" sz="2000" dirty="0" smtClean="0"/>
              <a:t>1261/1271</a:t>
            </a:r>
            <a:r>
              <a:rPr lang="hu-HU" sz="2000" dirty="0"/>
              <a:t>: </a:t>
            </a:r>
            <a:r>
              <a:rPr lang="hu-HU" sz="2000" i="1" dirty="0" err="1" smtClean="0"/>
              <a:t>Hort</a:t>
            </a:r>
            <a:r>
              <a:rPr lang="hu-HU" sz="2000" b="1" i="1" dirty="0" err="1" smtClean="0"/>
              <a:t>u</a:t>
            </a:r>
            <a:r>
              <a:rPr lang="hu-HU" sz="2000" i="1" dirty="0" err="1" smtClean="0"/>
              <a:t>baguize</a:t>
            </a:r>
            <a:r>
              <a:rPr lang="hu-HU" sz="2000" dirty="0"/>
              <a:t> </a:t>
            </a:r>
            <a:r>
              <a:rPr lang="hu-HU" sz="2000" dirty="0" smtClean="0"/>
              <a:t>(DHA. 1: 60)</a:t>
            </a:r>
          </a:p>
          <a:p>
            <a:r>
              <a:rPr lang="hu-HU" sz="2000" dirty="0" smtClean="0"/>
              <a:t>	1328</a:t>
            </a:r>
            <a:r>
              <a:rPr lang="hu-HU" sz="2000" dirty="0"/>
              <a:t>: </a:t>
            </a:r>
            <a:r>
              <a:rPr lang="hu-HU" sz="2000" dirty="0" err="1"/>
              <a:t>iuxta</a:t>
            </a:r>
            <a:r>
              <a:rPr lang="hu-HU" sz="2000" dirty="0"/>
              <a:t> </a:t>
            </a:r>
            <a:r>
              <a:rPr lang="hu-HU" sz="2000" dirty="0" err="1"/>
              <a:t>fluvium</a:t>
            </a:r>
            <a:r>
              <a:rPr lang="hu-HU" sz="2000" dirty="0"/>
              <a:t> </a:t>
            </a:r>
            <a:r>
              <a:rPr lang="hu-HU" sz="2000" i="1" dirty="0" err="1"/>
              <a:t>Hurt</a:t>
            </a:r>
            <a:r>
              <a:rPr lang="hu-HU" sz="2000" b="1" i="1" dirty="0" err="1"/>
              <a:t>u</a:t>
            </a:r>
            <a:r>
              <a:rPr lang="hu-HU" sz="2000" i="1" dirty="0" err="1"/>
              <a:t>bag</a:t>
            </a:r>
            <a:r>
              <a:rPr lang="hu-HU" sz="2000" dirty="0"/>
              <a:t> (A. 2: 354), </a:t>
            </a:r>
            <a:endParaRPr lang="hu-HU" sz="2000" dirty="0" smtClean="0"/>
          </a:p>
          <a:p>
            <a:r>
              <a:rPr lang="hu-HU" sz="2000" dirty="0"/>
              <a:t>	</a:t>
            </a:r>
            <a:r>
              <a:rPr lang="hu-HU" sz="2000" dirty="0" smtClean="0"/>
              <a:t>1343</a:t>
            </a:r>
            <a:r>
              <a:rPr lang="hu-HU" sz="2000" dirty="0"/>
              <a:t>: </a:t>
            </a:r>
            <a:r>
              <a:rPr lang="hu-HU" sz="2000" dirty="0" err="1" smtClean="0"/>
              <a:t>fluuy</a:t>
            </a:r>
            <a:r>
              <a:rPr lang="hu-HU" sz="2000" dirty="0" smtClean="0"/>
              <a:t> </a:t>
            </a:r>
            <a:r>
              <a:rPr lang="hu-HU" sz="2000" i="1" dirty="0" err="1"/>
              <a:t>Hort</a:t>
            </a:r>
            <a:r>
              <a:rPr lang="hu-HU" sz="2000" b="1" i="1" dirty="0" err="1"/>
              <a:t>o</a:t>
            </a:r>
            <a:r>
              <a:rPr lang="hu-HU" sz="2000" i="1" dirty="0" err="1"/>
              <a:t>bag</a:t>
            </a:r>
            <a:r>
              <a:rPr lang="hu-HU" sz="2000" dirty="0"/>
              <a:t> (Zichy 2: </a:t>
            </a:r>
            <a:r>
              <a:rPr lang="hu-HU" sz="2000" dirty="0" smtClean="0"/>
              <a:t>58</a:t>
            </a:r>
            <a:r>
              <a:rPr lang="hu-HU" sz="2000" dirty="0"/>
              <a:t>), </a:t>
            </a:r>
            <a:endParaRPr lang="hu-HU" sz="2000" dirty="0" smtClean="0"/>
          </a:p>
          <a:p>
            <a:r>
              <a:rPr lang="hu-HU" sz="2000" dirty="0"/>
              <a:t>	</a:t>
            </a:r>
            <a:r>
              <a:rPr lang="hu-HU" sz="2000" dirty="0" smtClean="0"/>
              <a:t>1343</a:t>
            </a:r>
            <a:r>
              <a:rPr lang="hu-HU" sz="2000" dirty="0"/>
              <a:t>: </a:t>
            </a:r>
            <a:r>
              <a:rPr lang="hu-HU" sz="2000" dirty="0" err="1"/>
              <a:t>fluuy</a:t>
            </a:r>
            <a:r>
              <a:rPr lang="hu-HU" sz="2000" dirty="0"/>
              <a:t> </a:t>
            </a:r>
            <a:r>
              <a:rPr lang="hu-HU" sz="2000" i="1" dirty="0" err="1"/>
              <a:t>Hort</a:t>
            </a:r>
            <a:r>
              <a:rPr lang="hu-HU" sz="2000" b="1" i="1" dirty="0" err="1"/>
              <a:t>o</a:t>
            </a:r>
            <a:r>
              <a:rPr lang="hu-HU" sz="2000" i="1" dirty="0" err="1"/>
              <a:t>bagh</a:t>
            </a:r>
            <a:r>
              <a:rPr lang="hu-HU" sz="2000" dirty="0"/>
              <a:t> (Zichy 2: 67, 68), </a:t>
            </a:r>
            <a:endParaRPr lang="hu-HU" sz="2000" dirty="0" smtClean="0"/>
          </a:p>
          <a:p>
            <a:r>
              <a:rPr lang="hu-HU" sz="2000" dirty="0" smtClean="0"/>
              <a:t>	1346</a:t>
            </a:r>
            <a:r>
              <a:rPr lang="hu-HU" sz="2000" dirty="0"/>
              <a:t>: portus in </a:t>
            </a:r>
            <a:r>
              <a:rPr lang="hu-HU" sz="2000" dirty="0" err="1"/>
              <a:t>fluvio</a:t>
            </a:r>
            <a:r>
              <a:rPr lang="hu-HU" sz="2000" dirty="0"/>
              <a:t> </a:t>
            </a:r>
            <a:r>
              <a:rPr lang="hu-HU" sz="2000" i="1" dirty="0" err="1"/>
              <a:t>Hurt</a:t>
            </a:r>
            <a:r>
              <a:rPr lang="hu-HU" sz="2000" b="1" i="1" dirty="0" err="1"/>
              <a:t>u</a:t>
            </a:r>
            <a:r>
              <a:rPr lang="hu-HU" sz="2000" i="1" dirty="0" err="1"/>
              <a:t>bag</a:t>
            </a:r>
            <a:r>
              <a:rPr lang="hu-HU" sz="2000" dirty="0"/>
              <a:t> (Béres 2014: 44, </a:t>
            </a:r>
            <a:r>
              <a:rPr lang="hu-HU" sz="2000" dirty="0" err="1"/>
              <a:t>Lósy</a:t>
            </a:r>
            <a:r>
              <a:rPr lang="hu-HU" sz="2000" dirty="0"/>
              <a:t> 10)</a:t>
            </a:r>
            <a:endParaRPr lang="hu-HU" sz="2000" dirty="0" smtClean="0">
              <a:latin typeface="+mj-lt"/>
            </a:endParaRP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1067/1267: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Chart</a:t>
            </a:r>
            <a:r>
              <a:rPr lang="hu-HU" b="1" i="1" dirty="0" err="1" smtClean="0">
                <a:latin typeface="+mj-lt"/>
                <a:cs typeface="Times New Roman" panose="02020603050405020304" pitchFamily="18" charset="0"/>
              </a:rPr>
              <a:t>ẏ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bak</a:t>
            </a:r>
            <a:r>
              <a:rPr lang="hu-HU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[</a:t>
            </a:r>
            <a:r>
              <a:rPr lang="hu-HU" dirty="0" err="1" smtClean="0">
                <a:latin typeface="+mj-lt"/>
                <a:cs typeface="Times New Roman" panose="02020603050405020304" pitchFamily="18" charset="0"/>
              </a:rPr>
              <a:t>hartibák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]</a:t>
            </a:r>
            <a:endParaRPr lang="hu-H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023419"/>
          </a:xfrm>
        </p:spPr>
        <p:txBody>
          <a:bodyPr/>
          <a:lstStyle/>
          <a:p>
            <a:pPr algn="just"/>
            <a:r>
              <a:rPr lang="hu-HU" dirty="0" smtClean="0"/>
              <a:t>Hol is tart ma a </a:t>
            </a:r>
            <a:r>
              <a:rPr lang="hu-HU" i="1" dirty="0" smtClean="0"/>
              <a:t>Hortobágy</a:t>
            </a:r>
            <a:r>
              <a:rPr lang="hu-HU" dirty="0" smtClean="0"/>
              <a:t> név etimológiája? 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244479"/>
          </a:xfrm>
        </p:spPr>
        <p:txBody>
          <a:bodyPr/>
          <a:lstStyle/>
          <a:p>
            <a:r>
              <a:rPr lang="hu-HU" i="1" dirty="0" smtClean="0">
                <a:latin typeface="+mj-lt"/>
              </a:rPr>
              <a:t>Hortobágy</a:t>
            </a:r>
            <a:r>
              <a:rPr lang="hu-HU" dirty="0" smtClean="0">
                <a:latin typeface="+mj-lt"/>
              </a:rPr>
              <a:t>: </a:t>
            </a:r>
            <a:r>
              <a:rPr lang="hu-HU" i="1" dirty="0" smtClean="0">
                <a:latin typeface="+mj-lt"/>
              </a:rPr>
              <a:t>Hort</a:t>
            </a:r>
            <a:r>
              <a:rPr lang="hu-HU" dirty="0" smtClean="0">
                <a:latin typeface="+mj-lt"/>
              </a:rPr>
              <a:t> + </a:t>
            </a:r>
            <a:r>
              <a:rPr lang="hu-HU" i="1" dirty="0" err="1" smtClean="0">
                <a:latin typeface="+mj-lt"/>
              </a:rPr>
              <a:t>Bágy</a:t>
            </a:r>
            <a:r>
              <a:rPr lang="hu-HU" dirty="0" smtClean="0">
                <a:latin typeface="+mj-lt"/>
              </a:rPr>
              <a:t> helynevek </a:t>
            </a:r>
          </a:p>
          <a:p>
            <a:endParaRPr lang="hu-HU" dirty="0">
              <a:latin typeface="+mj-lt"/>
            </a:endParaRPr>
          </a:p>
          <a:p>
            <a:r>
              <a:rPr lang="hu-HU" dirty="0" smtClean="0">
                <a:latin typeface="+mj-lt"/>
              </a:rPr>
              <a:t>- Előtag: </a:t>
            </a:r>
            <a:r>
              <a:rPr lang="hu-HU" i="1" dirty="0" smtClean="0">
                <a:latin typeface="+mj-lt"/>
              </a:rPr>
              <a:t>Hort</a:t>
            </a:r>
            <a:r>
              <a:rPr lang="hu-HU" dirty="0" smtClean="0">
                <a:latin typeface="+mj-lt"/>
              </a:rPr>
              <a:t> településnévből</a:t>
            </a:r>
          </a:p>
          <a:p>
            <a:r>
              <a:rPr lang="hu-HU" dirty="0" smtClean="0">
                <a:latin typeface="+mj-lt"/>
              </a:rPr>
              <a:t>- Utótag: </a:t>
            </a:r>
            <a:r>
              <a:rPr lang="hu-HU" i="1" dirty="0" err="1" smtClean="0">
                <a:latin typeface="+mj-lt"/>
              </a:rPr>
              <a:t>Bágy</a:t>
            </a:r>
            <a:r>
              <a:rPr lang="hu-HU" dirty="0" smtClean="0">
                <a:latin typeface="+mj-lt"/>
              </a:rPr>
              <a:t> víznévből magyarázták (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←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vízrajzi köznév)</a:t>
            </a: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	→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víznévre nincs adat</a:t>
            </a: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	→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közszó léte kérdéses</a:t>
            </a: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- Ha az utótag a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víznévből keletkezett → víznév az elsődleges</a:t>
            </a:r>
          </a:p>
          <a:p>
            <a:r>
              <a:rPr lang="hu-HU" dirty="0" smtClean="0">
                <a:latin typeface="+mj-lt"/>
                <a:cs typeface="Times New Roman" panose="02020603050405020304" pitchFamily="18" charset="0"/>
              </a:rPr>
              <a:t>- Utótag származhat esetleg a </a:t>
            </a:r>
            <a:r>
              <a:rPr lang="hu-HU" i="1" dirty="0" err="1" smtClean="0">
                <a:latin typeface="+mj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 nevű mocsaras terület nevéből</a:t>
            </a:r>
          </a:p>
          <a:p>
            <a:r>
              <a:rPr lang="hu-HU" smtClean="0">
                <a:latin typeface="+mj-lt"/>
                <a:cs typeface="Times New Roman" panose="02020603050405020304" pitchFamily="18" charset="0"/>
              </a:rPr>
              <a:t>- A </a:t>
            </a:r>
            <a:r>
              <a:rPr lang="hu-HU" dirty="0" smtClean="0">
                <a:latin typeface="+mj-lt"/>
                <a:cs typeface="Times New Roman" panose="02020603050405020304" pitchFamily="18" charset="0"/>
              </a:rPr>
              <a:t>tájegység neve biztosan a víznévből keletkezett újabb kori képződmény</a:t>
            </a:r>
          </a:p>
          <a:p>
            <a:endParaRPr lang="hu-HU" dirty="0" smtClean="0">
              <a:latin typeface="+mj-lt"/>
              <a:cs typeface="Times New Roman" panose="02020603050405020304" pitchFamily="18" charset="0"/>
            </a:endParaRPr>
          </a:p>
          <a:p>
            <a:endParaRPr lang="hu-HU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hu-HU" dirty="0">
                <a:latin typeface="+mj-lt"/>
                <a:cs typeface="Times New Roman" panose="02020603050405020304" pitchFamily="18" charset="0"/>
              </a:rPr>
              <a:t> </a:t>
            </a:r>
            <a:endParaRPr lang="hu-HU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9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;p3">
            <a:extLst>
              <a:ext uri="{FF2B5EF4-FFF2-40B4-BE49-F238E27FC236}">
                <a16:creationId xmlns:a16="http://schemas.microsoft.com/office/drawing/2014/main" id="{7E7FA199-1899-0BDC-F67F-451E97F5C92E}"/>
              </a:ext>
            </a:extLst>
          </p:cNvPr>
          <p:cNvSpPr txBox="1">
            <a:spLocks/>
          </p:cNvSpPr>
          <p:nvPr/>
        </p:nvSpPr>
        <p:spPr>
          <a:xfrm>
            <a:off x="278681" y="1026311"/>
            <a:ext cx="578610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800" b="0" i="0" u="none" strike="noStrike" cap="none">
                <a:solidFill>
                  <a:schemeClr val="bg1"/>
                </a:solidFill>
                <a:latin typeface="Amen Display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dirty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</a:t>
            </a:r>
          </a:p>
          <a:p>
            <a:r>
              <a:rPr lang="hu-HU" sz="4400" dirty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figyelmet!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5010FA0-4FF1-85DF-A8D0-DA5DC5DAB4C1}"/>
              </a:ext>
            </a:extLst>
          </p:cNvPr>
          <p:cNvSpPr txBox="1">
            <a:spLocks/>
          </p:cNvSpPr>
          <p:nvPr/>
        </p:nvSpPr>
        <p:spPr>
          <a:xfrm>
            <a:off x="301560" y="3120101"/>
            <a:ext cx="5448186" cy="748441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600" dirty="0">
                <a:solidFill>
                  <a:schemeClr val="bg1"/>
                </a:solidFill>
              </a:rPr>
              <a:t>2024. </a:t>
            </a:r>
            <a:r>
              <a:rPr lang="hu-HU" sz="1600" dirty="0" smtClean="0">
                <a:solidFill>
                  <a:schemeClr val="bg1"/>
                </a:solidFill>
              </a:rPr>
              <a:t>november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smtClean="0">
                <a:solidFill>
                  <a:schemeClr val="bg1"/>
                </a:solidFill>
              </a:rPr>
              <a:t>6</a:t>
            </a:r>
            <a:r>
              <a:rPr lang="en-GB" sz="1600" dirty="0" smtClean="0">
                <a:solidFill>
                  <a:schemeClr val="bg1"/>
                </a:solidFill>
              </a:rPr>
              <a:t>.</a:t>
            </a:r>
            <a:r>
              <a:rPr lang="hu-HU" sz="1600" dirty="0" smtClean="0">
                <a:solidFill>
                  <a:schemeClr val="bg1"/>
                </a:solidFill>
              </a:rPr>
              <a:t>   </a:t>
            </a:r>
            <a:endParaRPr lang="en-GB" sz="16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600" dirty="0" smtClean="0">
                <a:solidFill>
                  <a:schemeClr val="bg1"/>
                </a:solidFill>
                <a:hlinkClick r:id="rId2"/>
              </a:rPr>
              <a:t>mszokem@gmail.com</a:t>
            </a:r>
            <a:r>
              <a:rPr lang="hu-HU" sz="1600" dirty="0" smtClean="0">
                <a:solidFill>
                  <a:schemeClr val="bg1"/>
                </a:solidFill>
              </a:rPr>
              <a:t>,                              Fotó: Harangi Mária</a:t>
            </a:r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203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15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F9097-85E4-00D0-DD43-4E80AAA3FB4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i="1" dirty="0" smtClean="0"/>
              <a:t>Hortobágy</a:t>
            </a:r>
            <a:r>
              <a:rPr lang="hu-HU" dirty="0" smtClean="0"/>
              <a:t> névvel jelölt </a:t>
            </a:r>
            <a:r>
              <a:rPr lang="hu-HU" dirty="0" err="1" smtClean="0"/>
              <a:t>denotátumok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F1EA-FE86-F452-7752-A4524313B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4" y="2335471"/>
            <a:ext cx="6048375" cy="4245211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algn="ctr"/>
            <a:endParaRPr lang="hu-HU" dirty="0"/>
          </a:p>
          <a:p>
            <a:pPr algn="ctr"/>
            <a:r>
              <a:rPr lang="hu-HU" dirty="0" smtClean="0"/>
              <a:t>Puszta</a:t>
            </a:r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r"/>
            <a:endParaRPr lang="hu-HU" sz="1600" dirty="0" smtClean="0"/>
          </a:p>
          <a:p>
            <a:pPr algn="r"/>
            <a:r>
              <a:rPr lang="hu-HU" sz="1600" dirty="0" smtClean="0"/>
              <a:t>Fotó: Harangi Mária</a:t>
            </a:r>
            <a:endParaRPr lang="en-HU" sz="1600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 r="25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95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F9097-85E4-00D0-DD43-4E80AAA3FB4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i="1" dirty="0" smtClean="0"/>
              <a:t>Hortobágy</a:t>
            </a:r>
            <a:r>
              <a:rPr lang="hu-HU" dirty="0" smtClean="0"/>
              <a:t> névvel jelölt </a:t>
            </a:r>
            <a:r>
              <a:rPr lang="hu-HU" dirty="0" err="1" smtClean="0"/>
              <a:t>denotátumok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F1EA-FE86-F452-7752-A4524313B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335471"/>
            <a:ext cx="6311899" cy="4245211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pPr algn="ctr"/>
            <a:r>
              <a:rPr lang="hu-HU" dirty="0" smtClean="0"/>
              <a:t>Folyó</a:t>
            </a:r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r"/>
            <a:endParaRPr lang="hu-HU" sz="1600" dirty="0" smtClean="0"/>
          </a:p>
          <a:p>
            <a:pPr algn="r"/>
            <a:endParaRPr lang="hu-HU" sz="1600" dirty="0"/>
          </a:p>
          <a:p>
            <a:pPr algn="r"/>
            <a:endParaRPr lang="hu-HU" sz="1600" dirty="0" smtClean="0"/>
          </a:p>
          <a:p>
            <a:pPr algn="r"/>
            <a:endParaRPr lang="hu-HU" sz="1600" dirty="0"/>
          </a:p>
          <a:p>
            <a:pPr algn="r"/>
            <a:endParaRPr lang="hu-HU" sz="1600" dirty="0" smtClean="0"/>
          </a:p>
          <a:p>
            <a:pPr algn="r"/>
            <a:r>
              <a:rPr lang="hu-HU" sz="1600" dirty="0" smtClean="0"/>
              <a:t>Fotó: Harangi Mária</a:t>
            </a:r>
            <a:endParaRPr lang="en-HU" sz="160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203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92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F9097-85E4-00D0-DD43-4E80AAA3FB4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i="1" dirty="0" smtClean="0"/>
              <a:t>Hortobágy</a:t>
            </a:r>
            <a:r>
              <a:rPr lang="hu-HU" dirty="0" smtClean="0"/>
              <a:t> névvel jelölt </a:t>
            </a:r>
            <a:r>
              <a:rPr lang="hu-HU" dirty="0" err="1" smtClean="0"/>
              <a:t>denotátumok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F1EA-FE86-F452-7752-A4524313B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335470"/>
            <a:ext cx="6348845" cy="4245211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pPr algn="ctr"/>
            <a:r>
              <a:rPr lang="hu-HU" dirty="0" smtClean="0"/>
              <a:t>Település</a:t>
            </a:r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r"/>
            <a:endParaRPr lang="hu-HU" sz="1600" dirty="0" smtClean="0"/>
          </a:p>
          <a:p>
            <a:pPr algn="r"/>
            <a:endParaRPr lang="hu-HU" sz="1600" dirty="0"/>
          </a:p>
          <a:p>
            <a:pPr algn="r"/>
            <a:endParaRPr lang="hu-HU" sz="1600" dirty="0" smtClean="0"/>
          </a:p>
          <a:p>
            <a:pPr algn="r"/>
            <a:endParaRPr lang="hu-HU" sz="1600" dirty="0"/>
          </a:p>
          <a:p>
            <a:pPr algn="r"/>
            <a:r>
              <a:rPr lang="hu-HU" sz="1600" dirty="0" smtClean="0"/>
              <a:t>    Fotó: </a:t>
            </a:r>
            <a:r>
              <a:rPr lang="hu-HU" sz="1600" dirty="0" err="1" smtClean="0"/>
              <a:t>Civertan</a:t>
            </a:r>
            <a:r>
              <a:rPr lang="hu-HU" sz="1600" dirty="0" smtClean="0"/>
              <a:t> Grafikai Stúdió</a:t>
            </a:r>
            <a:endParaRPr lang="en-HU" sz="160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20299"/>
          <a:stretch>
            <a:fillRect/>
          </a:stretch>
        </p:blipFill>
        <p:spPr>
          <a:xfrm>
            <a:off x="6348846" y="299803"/>
            <a:ext cx="5590290" cy="6280879"/>
          </a:xfrm>
        </p:spPr>
      </p:pic>
    </p:spTree>
    <p:extLst>
      <p:ext uri="{BB962C8B-B14F-4D97-AF65-F5344CB8AC3E}">
        <p14:creationId xmlns:p14="http://schemas.microsoft.com/office/powerpoint/2010/main" val="22754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Névmagyarázatok (19. század)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smtClean="0"/>
              <a:t>19. </a:t>
            </a:r>
            <a:r>
              <a:rPr lang="hu-HU" dirty="0"/>
              <a:t>s</a:t>
            </a:r>
            <a:r>
              <a:rPr lang="hu-HU" dirty="0" smtClean="0"/>
              <a:t>zázad közepétől</a:t>
            </a:r>
          </a:p>
          <a:p>
            <a:endParaRPr lang="hu-HU" dirty="0"/>
          </a:p>
          <a:p>
            <a:r>
              <a:rPr lang="hu-HU" cap="small" dirty="0" err="1" smtClean="0"/>
              <a:t>Jerney</a:t>
            </a:r>
            <a:r>
              <a:rPr lang="hu-HU" cap="small" dirty="0" smtClean="0"/>
              <a:t> János </a:t>
            </a:r>
            <a:r>
              <a:rPr lang="hu-HU" dirty="0" smtClean="0"/>
              <a:t>(1854)</a:t>
            </a:r>
          </a:p>
          <a:p>
            <a:r>
              <a:rPr lang="hu-HU" cap="small" dirty="0" smtClean="0"/>
              <a:t>Czuczor Gergely-Fogarasi János </a:t>
            </a:r>
            <a:r>
              <a:rPr lang="hu-HU" dirty="0" smtClean="0"/>
              <a:t>(1862)</a:t>
            </a:r>
          </a:p>
          <a:p>
            <a:r>
              <a:rPr lang="hu-HU" cap="small" dirty="0" err="1" smtClean="0"/>
              <a:t>Ortvay</a:t>
            </a:r>
            <a:r>
              <a:rPr lang="hu-HU" cap="small" dirty="0" smtClean="0"/>
              <a:t> Tivadar </a:t>
            </a:r>
            <a:r>
              <a:rPr lang="hu-HU" dirty="0" smtClean="0"/>
              <a:t>(1882)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cap="small" dirty="0" smtClean="0"/>
              <a:t>Szily Kálmán</a:t>
            </a:r>
            <a:r>
              <a:rPr lang="hu-HU" dirty="0" smtClean="0"/>
              <a:t> (1911): „Hortobágy elfogadható </a:t>
            </a:r>
            <a:r>
              <a:rPr lang="hu-HU" dirty="0" err="1" smtClean="0"/>
              <a:t>etymonját</a:t>
            </a:r>
            <a:r>
              <a:rPr lang="hu-HU" dirty="0" smtClean="0"/>
              <a:t> nem ismerjük”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69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Névmagyarázatok (20. század)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cap="small" dirty="0" smtClean="0"/>
              <a:t>Ecsedi István </a:t>
            </a:r>
            <a:r>
              <a:rPr lang="hu-HU" dirty="0" smtClean="0"/>
              <a:t>(1914)</a:t>
            </a:r>
          </a:p>
          <a:p>
            <a:endParaRPr lang="hu-HU" dirty="0"/>
          </a:p>
          <a:p>
            <a:r>
              <a:rPr lang="hu-HU" dirty="0"/>
              <a:t>a</a:t>
            </a:r>
            <a:r>
              <a:rPr lang="hu-HU" dirty="0" smtClean="0"/>
              <a:t> táj adottságaira + népnyelvi adatokra figyelve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>
                <a:latin typeface="+mn-lt"/>
              </a:rPr>
              <a:t>A név fő része: </a:t>
            </a:r>
            <a:r>
              <a:rPr lang="hu-HU" i="1" dirty="0" err="1"/>
              <a:t>bágy</a:t>
            </a:r>
            <a:r>
              <a:rPr lang="hu-HU" i="1" dirty="0"/>
              <a:t> </a:t>
            </a:r>
            <a:r>
              <a:rPr lang="hu-HU" dirty="0" smtClean="0">
                <a:latin typeface="+mn-lt"/>
                <a:cs typeface="Times New Roman" panose="02020603050405020304" pitchFamily="18" charset="0"/>
              </a:rPr>
              <a:t>'széles </a:t>
            </a:r>
            <a:r>
              <a:rPr lang="hu-HU" dirty="0">
                <a:latin typeface="+mn-lt"/>
                <a:cs typeface="Times New Roman" panose="02020603050405020304" pitchFamily="18" charset="0"/>
              </a:rPr>
              <a:t>felszíni </a:t>
            </a:r>
            <a:r>
              <a:rPr lang="hu-HU" dirty="0" smtClean="0">
                <a:latin typeface="+mn-lt"/>
                <a:cs typeface="Times New Roman" panose="02020603050405020304" pitchFamily="18" charset="0"/>
              </a:rPr>
              <a:t>mélyedés'</a:t>
            </a:r>
            <a:r>
              <a:rPr lang="hu-HU" dirty="0" smtClean="0">
                <a:latin typeface="+mn-lt"/>
              </a:rPr>
              <a:t> </a:t>
            </a:r>
            <a:r>
              <a:rPr lang="hu-HU" dirty="0" smtClean="0">
                <a:latin typeface="+mn-lt"/>
              </a:rPr>
              <a:t> </a:t>
            </a:r>
            <a:endParaRPr lang="hu-HU" dirty="0" smtClean="0">
              <a:latin typeface="+mn-lt"/>
            </a:endParaRPr>
          </a:p>
          <a:p>
            <a:r>
              <a:rPr lang="hu-HU" dirty="0" smtClean="0">
                <a:latin typeface="+mn-lt"/>
              </a:rPr>
              <a:t>A középső ág neve akkor </a:t>
            </a:r>
            <a:r>
              <a:rPr lang="hu-HU" i="1" dirty="0" smtClean="0">
                <a:latin typeface="+mn-lt"/>
              </a:rPr>
              <a:t>Hortobágy, </a:t>
            </a:r>
            <a:r>
              <a:rPr lang="hu-HU" dirty="0" smtClean="0">
                <a:latin typeface="+mn-lt"/>
              </a:rPr>
              <a:t>amikor eléri a </a:t>
            </a:r>
            <a:r>
              <a:rPr lang="hu-HU" i="1" dirty="0" smtClean="0">
                <a:latin typeface="+mn-lt"/>
              </a:rPr>
              <a:t>Kis-Hort</a:t>
            </a:r>
            <a:r>
              <a:rPr lang="hu-HU" dirty="0" smtClean="0">
                <a:latin typeface="+mn-lt"/>
              </a:rPr>
              <a:t> pusztát </a:t>
            </a:r>
            <a:r>
              <a:rPr lang="hu-HU" dirty="0" smtClean="0">
                <a:latin typeface="+mn-lt"/>
                <a:cs typeface="Times New Roman" panose="02020603050405020304" pitchFamily="18" charset="0"/>
              </a:rPr>
              <a:t>→</a:t>
            </a:r>
          </a:p>
          <a:p>
            <a:r>
              <a:rPr lang="hu-HU" dirty="0" smtClean="0">
                <a:latin typeface="+mn-lt"/>
                <a:cs typeface="Times New Roman" panose="02020603050405020304" pitchFamily="18" charset="0"/>
              </a:rPr>
              <a:t>a </a:t>
            </a:r>
            <a:r>
              <a:rPr lang="hu-HU" i="1" dirty="0" smtClean="0">
                <a:latin typeface="+mn-lt"/>
                <a:cs typeface="Times New Roman" panose="02020603050405020304" pitchFamily="18" charset="0"/>
              </a:rPr>
              <a:t>Polgári-</a:t>
            </a:r>
            <a:r>
              <a:rPr lang="hu-HU" i="1" dirty="0" err="1" smtClean="0">
                <a:latin typeface="+mn-lt"/>
                <a:cs typeface="Times New Roman" panose="02020603050405020304" pitchFamily="18" charset="0"/>
              </a:rPr>
              <a:t>bágy</a:t>
            </a:r>
            <a:r>
              <a:rPr lang="hu-HU" dirty="0" smtClean="0">
                <a:latin typeface="+mn-lt"/>
                <a:cs typeface="Times New Roman" panose="02020603050405020304" pitchFamily="18" charset="0"/>
              </a:rPr>
              <a:t> mintájára nevezhették el a </a:t>
            </a:r>
            <a:r>
              <a:rPr lang="hu-HU" dirty="0" err="1" smtClean="0">
                <a:latin typeface="+mn-lt"/>
                <a:cs typeface="Times New Roman" panose="02020603050405020304" pitchFamily="18" charset="0"/>
              </a:rPr>
              <a:t>horti-Bágy-ot</a:t>
            </a:r>
            <a:r>
              <a:rPr lang="hu-HU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hu-HU" i="1" dirty="0" smtClean="0">
                <a:latin typeface="+mn-lt"/>
                <a:cs typeface="Times New Roman" panose="02020603050405020304" pitchFamily="18" charset="0"/>
              </a:rPr>
              <a:t>*</a:t>
            </a:r>
            <a:r>
              <a:rPr lang="hu-HU" i="1" dirty="0" err="1" smtClean="0">
                <a:latin typeface="+mn-lt"/>
                <a:cs typeface="Times New Roman" panose="02020603050405020304" pitchFamily="18" charset="0"/>
              </a:rPr>
              <a:t>Hortibágy-</a:t>
            </a:r>
            <a:r>
              <a:rPr lang="hu-HU" dirty="0" err="1" smtClean="0">
                <a:latin typeface="+mn-lt"/>
                <a:cs typeface="Times New Roman" panose="02020603050405020304" pitchFamily="18" charset="0"/>
              </a:rPr>
              <a:t>nak</a:t>
            </a:r>
            <a:r>
              <a:rPr lang="hu-HU" dirty="0" smtClean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54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Névmagyarázatok (20-21. század)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cap="small" dirty="0" smtClean="0">
                <a:latin typeface="+mn-lt"/>
              </a:rPr>
              <a:t>Ecsedi István</a:t>
            </a:r>
            <a:r>
              <a:rPr lang="hu-HU" dirty="0" smtClean="0">
                <a:latin typeface="+mn-lt"/>
              </a:rPr>
              <a:t> (1914) után</a:t>
            </a:r>
            <a:endParaRPr lang="hu-HU" dirty="0">
              <a:latin typeface="+mn-lt"/>
            </a:endParaRPr>
          </a:p>
          <a:p>
            <a:r>
              <a:rPr lang="hu-HU" cap="small" dirty="0" smtClean="0">
                <a:latin typeface="+mn-lt"/>
              </a:rPr>
              <a:t>Kiss Lajos</a:t>
            </a:r>
            <a:r>
              <a:rPr lang="hu-HU" dirty="0" smtClean="0">
                <a:latin typeface="+mn-lt"/>
              </a:rPr>
              <a:t> (1972-1974)</a:t>
            </a:r>
          </a:p>
          <a:p>
            <a:endParaRPr lang="hu-HU" dirty="0">
              <a:latin typeface="+mn-lt"/>
            </a:endParaRPr>
          </a:p>
          <a:p>
            <a:r>
              <a:rPr lang="hu-HU" dirty="0" smtClean="0">
                <a:latin typeface="+mn-lt"/>
              </a:rPr>
              <a:t>majd</a:t>
            </a:r>
          </a:p>
          <a:p>
            <a:r>
              <a:rPr lang="hu-HU" cap="small" dirty="0" smtClean="0">
                <a:latin typeface="+mn-lt"/>
              </a:rPr>
              <a:t>Béres Júlia </a:t>
            </a:r>
            <a:r>
              <a:rPr lang="hu-HU" dirty="0" smtClean="0">
                <a:latin typeface="+mn-lt"/>
              </a:rPr>
              <a:t>(2014)</a:t>
            </a:r>
          </a:p>
          <a:p>
            <a:endParaRPr lang="hu-HU" dirty="0" smtClean="0">
              <a:latin typeface="+mn-lt"/>
            </a:endParaRPr>
          </a:p>
          <a:p>
            <a:r>
              <a:rPr lang="hu-HU" dirty="0" smtClean="0"/>
              <a:t>a Hort település melletti </a:t>
            </a:r>
            <a:r>
              <a:rPr lang="hu-HU" i="1" dirty="0" err="1" smtClean="0"/>
              <a:t>Bágy</a:t>
            </a:r>
            <a:r>
              <a:rPr lang="hu-HU" dirty="0" smtClean="0"/>
              <a:t> nevű vizet jelölhette</a:t>
            </a:r>
          </a:p>
          <a:p>
            <a:r>
              <a:rPr lang="hu-HU" dirty="0" smtClean="0"/>
              <a:t>a </a:t>
            </a:r>
            <a:r>
              <a:rPr lang="hu-HU" dirty="0"/>
              <a:t>vízrendszer egyik ágának a neve, majd az egész vízfolyás, sőt a vízrendszer neve</a:t>
            </a:r>
          </a:p>
          <a:p>
            <a:endParaRPr lang="hu-HU" dirty="0" smtClean="0">
              <a:latin typeface="+mn-lt"/>
            </a:endParaRPr>
          </a:p>
          <a:p>
            <a:endParaRPr lang="hu-HU" dirty="0">
              <a:latin typeface="+mn-lt"/>
            </a:endParaRPr>
          </a:p>
          <a:p>
            <a:r>
              <a:rPr lang="hu-HU" dirty="0" smtClean="0">
                <a:latin typeface="+mn-lt"/>
              </a:rPr>
              <a:t>foglalkozik a </a:t>
            </a:r>
            <a:r>
              <a:rPr lang="hu-HU" i="1" dirty="0" smtClean="0">
                <a:latin typeface="+mn-lt"/>
              </a:rPr>
              <a:t>Hortobágy</a:t>
            </a:r>
            <a:r>
              <a:rPr lang="hu-HU" dirty="0" smtClean="0">
                <a:latin typeface="+mn-lt"/>
              </a:rPr>
              <a:t> név magyarázatával</a:t>
            </a:r>
          </a:p>
          <a:p>
            <a:endParaRPr lang="hu-HU" dirty="0">
              <a:latin typeface="+mn-lt"/>
            </a:endParaRPr>
          </a:p>
          <a:p>
            <a:endParaRPr lang="hu-HU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58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64269" y="716891"/>
            <a:ext cx="11397464" cy="1839496"/>
          </a:xfrm>
        </p:spPr>
        <p:txBody>
          <a:bodyPr/>
          <a:lstStyle/>
          <a:p>
            <a:pPr algn="just"/>
            <a:r>
              <a:rPr lang="hu-HU" dirty="0" smtClean="0"/>
              <a:t>„</a:t>
            </a:r>
            <a:r>
              <a:rPr lang="hu-HU" i="1" dirty="0" smtClean="0"/>
              <a:t>Hortobágy</a:t>
            </a:r>
            <a:r>
              <a:rPr lang="hu-HU" dirty="0" smtClean="0"/>
              <a:t> kérdésében sem mondható ki semmikor az utolsó szó” (</a:t>
            </a:r>
            <a:r>
              <a:rPr lang="hu-HU" cap="small" dirty="0" smtClean="0"/>
              <a:t>Kiss Lajos 1972-1974: 27)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>
              <a:latin typeface="+mn-lt"/>
            </a:endParaRPr>
          </a:p>
          <a:p>
            <a:endParaRPr lang="hu-HU" dirty="0" smtClean="0">
              <a:latin typeface="+mn-lt"/>
            </a:endParaRPr>
          </a:p>
          <a:p>
            <a:r>
              <a:rPr lang="hu-HU" dirty="0">
                <a:latin typeface="+mn-lt"/>
              </a:rPr>
              <a:t>é</a:t>
            </a:r>
            <a:r>
              <a:rPr lang="hu-HU" dirty="0" smtClean="0">
                <a:latin typeface="+mn-lt"/>
              </a:rPr>
              <a:t>n sem tudom kimondani ebben a kérdésben a végső szót</a:t>
            </a:r>
          </a:p>
          <a:p>
            <a:endParaRPr lang="hu-HU" dirty="0">
              <a:latin typeface="+mn-lt"/>
            </a:endParaRPr>
          </a:p>
          <a:p>
            <a:r>
              <a:rPr lang="hu-HU" dirty="0" smtClean="0">
                <a:latin typeface="+mn-lt"/>
              </a:rPr>
              <a:t>	- ez idáig nem vagy csak kevésbé figyelembe vett körülményekre figyelek</a:t>
            </a:r>
          </a:p>
          <a:p>
            <a:r>
              <a:rPr lang="hu-HU" dirty="0" smtClean="0">
                <a:latin typeface="+mn-lt"/>
              </a:rPr>
              <a:t>	- a névmagyarázatok ellentmondásos pontjaihoz szólok hozzá</a:t>
            </a:r>
          </a:p>
          <a:p>
            <a:r>
              <a:rPr lang="hu-HU" dirty="0">
                <a:latin typeface="+mn-lt"/>
              </a:rPr>
              <a:t>	</a:t>
            </a:r>
            <a:r>
              <a:rPr lang="hu-HU" dirty="0" smtClean="0">
                <a:latin typeface="+mn-lt"/>
              </a:rPr>
              <a:t>- korábbinál bővebb adatok ismeretében további </a:t>
            </a:r>
            <a:r>
              <a:rPr lang="hu-HU" dirty="0" smtClean="0">
                <a:latin typeface="+mn-lt"/>
              </a:rPr>
              <a:t>adalékokat </a:t>
            </a:r>
            <a:r>
              <a:rPr lang="hu-HU" dirty="0" smtClean="0">
                <a:latin typeface="+mn-lt"/>
              </a:rPr>
              <a:t>hozok elő </a:t>
            </a:r>
          </a:p>
        </p:txBody>
      </p:sp>
    </p:spTree>
    <p:extLst>
      <p:ext uri="{BB962C8B-B14F-4D97-AF65-F5344CB8AC3E}">
        <p14:creationId xmlns:p14="http://schemas.microsoft.com/office/powerpoint/2010/main" val="9822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3987</TotalTime>
  <Words>695</Words>
  <Application>Microsoft Office PowerPoint</Application>
  <PresentationFormat>Szélesvásznú</PresentationFormat>
  <Paragraphs>233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Calibri</vt:lpstr>
      <vt:lpstr>Arial</vt:lpstr>
      <vt:lpstr>Times New Roman</vt:lpstr>
      <vt:lpstr>Office-téma</vt:lpstr>
      <vt:lpstr>Dia</vt:lpstr>
      <vt:lpstr>2_Office-téma</vt:lpstr>
      <vt:lpstr>Gondolatok a Hortobágy név eredetéről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Jókuthy Emese</dc:creator>
  <cp:lastModifiedBy>Melinda Köteles-Szőke</cp:lastModifiedBy>
  <cp:revision>143</cp:revision>
  <cp:lastPrinted>2024-01-18T16:18:26Z</cp:lastPrinted>
  <dcterms:modified xsi:type="dcterms:W3CDTF">2024-11-03T16:05:02Z</dcterms:modified>
</cp:coreProperties>
</file>